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A84AF9-E9C3-4AD0-966F-DDE45E227916}" type="datetimeFigureOut">
              <a:rPr lang="en-US" smtClean="0"/>
              <a:t>22-Mar-20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E1BF57-1215-42E5-9BB4-1F5CBED213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733800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Дужина кружног лука</a:t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Слађана Малешевић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подсећање: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Обим круга је 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 О = 2*</a:t>
            </a:r>
            <a:r>
              <a:rPr lang="sr-Latn-RS" dirty="0" smtClean="0"/>
              <a:t>r*</a:t>
            </a:r>
            <a:r>
              <a:rPr lang="sr-Latn-RS" dirty="0" smtClean="0"/>
              <a:t>∏</a:t>
            </a:r>
            <a:r>
              <a:rPr lang="sr-Cyrl-RS" dirty="0" smtClean="0"/>
              <a:t> или О = </a:t>
            </a:r>
            <a:r>
              <a:rPr lang="sr-Latn-RS" dirty="0" smtClean="0"/>
              <a:t>R*</a:t>
            </a:r>
            <a:r>
              <a:rPr lang="sr-Latn-RS" dirty="0" smtClean="0"/>
              <a:t>∏</a:t>
            </a:r>
            <a:r>
              <a:rPr lang="sr-Latn-RS" dirty="0" smtClean="0"/>
              <a:t> </a:t>
            </a:r>
            <a:r>
              <a:rPr lang="sr-Cyrl-RS" dirty="0" smtClean="0"/>
              <a:t>,</a:t>
            </a:r>
          </a:p>
          <a:p>
            <a:pPr>
              <a:buNone/>
            </a:pPr>
            <a:r>
              <a:rPr lang="sr-Cyrl-RS" dirty="0" smtClean="0"/>
              <a:t>     где је </a:t>
            </a:r>
            <a:r>
              <a:rPr lang="sr-Latn-RS" dirty="0" smtClean="0"/>
              <a:t>∏ </a:t>
            </a:r>
            <a:r>
              <a:rPr lang="sr-Latn-RS" dirty="0" smtClean="0"/>
              <a:t>= 3,14 </a:t>
            </a:r>
            <a:r>
              <a:rPr lang="sr-Cyrl-RS" dirty="0" smtClean="0"/>
              <a:t>или</a:t>
            </a:r>
            <a:r>
              <a:rPr lang="sr-Latn-RS" dirty="0" smtClean="0"/>
              <a:t> ∏</a:t>
            </a:r>
            <a:r>
              <a:rPr lang="sr-Latn-RS" dirty="0" smtClean="0"/>
              <a:t> = 22/7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Пр. Израчунај обим круга чији је полупречник 10</a:t>
            </a:r>
            <a:r>
              <a:rPr lang="sr-Latn-RS" dirty="0" smtClean="0"/>
              <a:t>cm.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О = 2*</a:t>
            </a:r>
            <a:r>
              <a:rPr lang="sr-Latn-RS" dirty="0" smtClean="0"/>
              <a:t>r* ∏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О = 2*10*</a:t>
            </a:r>
            <a:r>
              <a:rPr lang="sr-Latn-RS" dirty="0" smtClean="0"/>
              <a:t> ∏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О = 20</a:t>
            </a:r>
            <a:r>
              <a:rPr lang="sr-Latn-RS" dirty="0" smtClean="0"/>
              <a:t>∏ cm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Дужина кружног лука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r-Cyrl-CS" sz="4300" dirty="0" smtClean="0"/>
              <a:t>Како </a:t>
            </a:r>
            <a:r>
              <a:rPr lang="sr-Cyrl-CS" sz="4300" dirty="0"/>
              <a:t>мере углова изражавамо степенима, важно је одредити дужину  лука коме одговара централни угао мере 1°. Обзиром да кружници одговара пун угао (угао мере 360°), имамо да </a:t>
            </a:r>
            <a:r>
              <a:rPr lang="sr-Cyrl-CS" sz="4300" dirty="0" smtClean="0"/>
              <a:t>је </a:t>
            </a:r>
          </a:p>
          <a:p>
            <a:pPr>
              <a:buNone/>
            </a:pPr>
            <a:r>
              <a:rPr lang="sr-Cyrl-CS" sz="4300" dirty="0" smtClean="0"/>
              <a:t>                   </a:t>
            </a:r>
          </a:p>
          <a:p>
            <a:pPr>
              <a:buNone/>
            </a:pPr>
            <a:endParaRPr lang="sr-Cyrl-CS" sz="4300" dirty="0"/>
          </a:p>
          <a:p>
            <a:r>
              <a:rPr lang="sr-Cyrl-CS" sz="4300" dirty="0" smtClean="0"/>
              <a:t>Уопште</a:t>
            </a:r>
            <a:r>
              <a:rPr lang="sr-Cyrl-CS" sz="4300" dirty="0"/>
              <a:t>, дужину  лука коме одговара </a:t>
            </a:r>
            <a:r>
              <a:rPr lang="sr-Cyrl-CS" sz="4300" dirty="0" smtClean="0"/>
              <a:t>угао     израчунавамо </a:t>
            </a:r>
            <a:r>
              <a:rPr lang="sr-Cyrl-CS" sz="4300" dirty="0"/>
              <a:t>по формули </a:t>
            </a:r>
            <a:r>
              <a:rPr lang="sr-Cyrl-CS" sz="4300" dirty="0" smtClean="0"/>
              <a:t>:</a:t>
            </a:r>
            <a:endParaRPr lang="sr-Cyrl-CS" sz="4300" dirty="0" smtClean="0"/>
          </a:p>
          <a:p>
            <a:endParaRPr lang="sr-Cyrl-CS" sz="4300" dirty="0"/>
          </a:p>
          <a:p>
            <a:endParaRPr lang="sr-Cyrl-CS" sz="4300" dirty="0" smtClean="0"/>
          </a:p>
          <a:p>
            <a:endParaRPr lang="sr-Cyrl-CS" sz="4300" dirty="0" smtClean="0"/>
          </a:p>
          <a:p>
            <a:pPr>
              <a:buNone/>
            </a:pPr>
            <a:endParaRPr lang="sr-Cyrl-CS" sz="4300" dirty="0" smtClean="0"/>
          </a:p>
          <a:p>
            <a:endParaRPr lang="en-US" sz="4300" dirty="0" smtClean="0"/>
          </a:p>
          <a:p>
            <a:pPr>
              <a:buNone/>
            </a:pPr>
            <a:r>
              <a:rPr lang="sr-Cyrl-CS" sz="4300" b="1" dirty="0" smtClean="0"/>
              <a:t> </a:t>
            </a:r>
            <a:endParaRPr lang="en-US" sz="4300" dirty="0"/>
          </a:p>
          <a:p>
            <a:r>
              <a:rPr lang="sr-Cyrl-CS" sz="4300" b="1" dirty="0"/>
              <a:t>Пример 1.</a:t>
            </a:r>
            <a:r>
              <a:rPr lang="sr-Cyrl-CS" sz="4300" dirty="0"/>
              <a:t> Одредити дужину лука  коме одговара централни угао мере 30° кружнице полупречника 5cm. </a:t>
            </a:r>
            <a:endParaRPr lang="en-US" sz="4300" dirty="0"/>
          </a:p>
          <a:p>
            <a:pPr>
              <a:buNone/>
            </a:pPr>
            <a:r>
              <a:rPr lang="sr-Cyrl-CS" sz="4800" b="1" dirty="0" smtClean="0"/>
              <a:t>  </a:t>
            </a:r>
          </a:p>
          <a:p>
            <a:pPr>
              <a:buNone/>
            </a:pPr>
            <a:endParaRPr lang="sr-Cyrl-CS" sz="4800" b="1" dirty="0" smtClean="0"/>
          </a:p>
          <a:p>
            <a:pPr>
              <a:buNone/>
            </a:pPr>
            <a:r>
              <a:rPr lang="sr-Cyrl-CS" sz="4800" b="1" dirty="0"/>
              <a:t> </a:t>
            </a:r>
            <a:endParaRPr lang="en-US" sz="4800" dirty="0"/>
          </a:p>
          <a:p>
            <a:pPr>
              <a:buNone/>
            </a:pPr>
            <a:r>
              <a:rPr lang="sr-Cyrl-CS" dirty="0"/>
              <a:t> 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057400"/>
            <a:ext cx="1771650" cy="34290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590800"/>
            <a:ext cx="114300" cy="238125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124200"/>
            <a:ext cx="781050" cy="40005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876800"/>
            <a:ext cx="781050" cy="400050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486400"/>
            <a:ext cx="1762125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>
              <a:buNone/>
            </a:pPr>
            <a:endParaRPr lang="sr-Latn-R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sr-Cyrl-CS" sz="1800" b="1" dirty="0" smtClean="0"/>
              <a:t>Задатак </a:t>
            </a:r>
            <a:r>
              <a:rPr lang="sr-Latn-RS" sz="1800" b="1" dirty="0" smtClean="0"/>
              <a:t>1</a:t>
            </a:r>
            <a:r>
              <a:rPr lang="sr-Cyrl-CS" sz="1800" b="1" dirty="0" smtClean="0"/>
              <a:t>.</a:t>
            </a:r>
            <a:r>
              <a:rPr lang="sr-Cyrl-CS" sz="1800" dirty="0" smtClean="0"/>
              <a:t> </a:t>
            </a:r>
            <a:r>
              <a:rPr lang="sr-Cyrl-CS" sz="1800" dirty="0" smtClean="0"/>
              <a:t>Око једнакостраничног </a:t>
            </a:r>
            <a:r>
              <a:rPr lang="sr-Cyrl-CS" sz="1800" dirty="0" smtClean="0"/>
              <a:t>троугла</a:t>
            </a:r>
            <a:r>
              <a:rPr lang="sr-Latn-RS" sz="1800" dirty="0" smtClean="0"/>
              <a:t> ABC</a:t>
            </a:r>
            <a:r>
              <a:rPr lang="sr-Cyrl-CS" sz="1800" dirty="0" smtClean="0"/>
              <a:t> </a:t>
            </a:r>
            <a:r>
              <a:rPr lang="sr-Cyrl-CS" sz="1800" dirty="0" smtClean="0"/>
              <a:t>странице 12cm описана је кружница. Одреди дужину:   а) краћег;   б) дужег лука те кружнице који је одређен тетивом </a:t>
            </a:r>
            <a:r>
              <a:rPr lang="sr-Latn-RS" sz="1800" dirty="0" smtClean="0"/>
              <a:t>AB</a:t>
            </a:r>
            <a:r>
              <a:rPr lang="sr-Cyrl-CS" sz="1800" dirty="0" smtClean="0"/>
              <a:t>.</a:t>
            </a:r>
            <a:endParaRPr lang="sr-Latn-RS" sz="1800" dirty="0" smtClean="0"/>
          </a:p>
          <a:p>
            <a:r>
              <a:rPr lang="sr-Latn-RS" sz="1800" dirty="0" smtClean="0"/>
              <a:t>(</a:t>
            </a:r>
            <a:r>
              <a:rPr lang="sr-Cyrl-RS" sz="1800" dirty="0" smtClean="0"/>
              <a:t>то значи да је централни угао 120 степени, то је алфа, а полупречник описане и уписане кружнице по формули, коју смо радили код Питагорине теореме и њене примене на једнакостранични троугао</a:t>
            </a:r>
            <a:r>
              <a:rPr lang="sr-Latn-RS" sz="1800" dirty="0" smtClean="0"/>
              <a:t>)</a:t>
            </a:r>
            <a:endParaRPr lang="en-US" sz="1800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mtClean="0"/>
              <a:t>Пробајте, није тешко...</a:t>
            </a:r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609600"/>
            <a:ext cx="114300" cy="238125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179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Дужина кружног лука  Слађана Малешевић</vt:lpstr>
      <vt:lpstr>подсећање:</vt:lpstr>
      <vt:lpstr>Дужина кружног лука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Дужина кружног лука</dc:title>
  <dc:creator>Malesevic</dc:creator>
  <cp:lastModifiedBy>Malesevic</cp:lastModifiedBy>
  <cp:revision>7</cp:revision>
  <dcterms:created xsi:type="dcterms:W3CDTF">2020-03-22T16:44:14Z</dcterms:created>
  <dcterms:modified xsi:type="dcterms:W3CDTF">2020-03-22T17:24:37Z</dcterms:modified>
</cp:coreProperties>
</file>