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79" r:id="rId3"/>
    <p:sldId id="268" r:id="rId4"/>
    <p:sldId id="256" r:id="rId5"/>
    <p:sldId id="257" r:id="rId6"/>
    <p:sldId id="258" r:id="rId7"/>
    <p:sldId id="270" r:id="rId8"/>
    <p:sldId id="271" r:id="rId9"/>
    <p:sldId id="260" r:id="rId10"/>
    <p:sldId id="272" r:id="rId11"/>
    <p:sldId id="273" r:id="rId12"/>
    <p:sldId id="262" r:id="rId13"/>
    <p:sldId id="274" r:id="rId14"/>
    <p:sldId id="263" r:id="rId15"/>
    <p:sldId id="264" r:id="rId16"/>
    <p:sldId id="276" r:id="rId17"/>
    <p:sldId id="266" r:id="rId18"/>
    <p:sldId id="275" r:id="rId19"/>
    <p:sldId id="281" r:id="rId20"/>
    <p:sldId id="265" r:id="rId21"/>
    <p:sldId id="277" r:id="rId22"/>
    <p:sldId id="269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621"/>
    <a:srgbClr val="0C1C2A"/>
    <a:srgbClr val="07141F"/>
    <a:srgbClr val="0C2035"/>
    <a:srgbClr val="0A1C31"/>
    <a:srgbClr val="08182D"/>
    <a:srgbClr val="061429"/>
    <a:srgbClr val="041126"/>
    <a:srgbClr val="03102B"/>
    <a:srgbClr val="0715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73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715F7-ED5F-4053-A50D-9ED456DA9CFC}" type="datetimeFigureOut">
              <a:rPr lang="x-none" smtClean="0"/>
              <a:pPr/>
              <a:t>13/10/2017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A8804-A161-4F33-BEFB-6CD0E4228CE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3887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A8804-A161-4F33-BEFB-6CD0E4228CED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3309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A8804-A161-4F33-BEFB-6CD0E4228CED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8464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D9A5-2C34-4A75-A774-23DE81074C6A}" type="datetime1">
              <a:rPr lang="x-none" smtClean="0"/>
              <a:pPr/>
              <a:t>13/10/2017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4185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FF2-1007-47EA-B319-01A8E2A04D81}" type="datetime1">
              <a:rPr lang="x-none" smtClean="0"/>
              <a:pPr/>
              <a:t>13/10/2017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0029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E74F-FD5D-4D7D-8C16-0EEE82584038}" type="datetime1">
              <a:rPr lang="x-none" smtClean="0"/>
              <a:pPr/>
              <a:t>13/10/2017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4601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3FB6-AC38-4EA6-AC49-7DE557EFFBD1}" type="datetime1">
              <a:rPr lang="x-none" smtClean="0"/>
              <a:pPr/>
              <a:t>13/10/2017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580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8005-8A21-4948-9053-CFEA34860981}" type="datetime1">
              <a:rPr lang="x-none" smtClean="0"/>
              <a:pPr/>
              <a:t>13/10/2017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6131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E8C1-AEC4-4FEC-9C64-A19B2655A493}" type="datetime1">
              <a:rPr lang="x-none" smtClean="0"/>
              <a:pPr/>
              <a:t>13/10/2017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4526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3D27-2368-43BD-B868-DBF6791EC066}" type="datetime1">
              <a:rPr lang="x-none" smtClean="0"/>
              <a:pPr/>
              <a:t>13/10/2017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9108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6C0C-7A8B-44F4-85D4-3BB99666523F}" type="datetime1">
              <a:rPr lang="x-none" smtClean="0"/>
              <a:pPr/>
              <a:t>13/10/2017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796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9D5D-3859-4104-8FBF-F74821FB79D5}" type="datetime1">
              <a:rPr lang="x-none" smtClean="0"/>
              <a:pPr/>
              <a:t>13/10/2017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5845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9504-A108-4B8C-8568-CC638C8D34E1}" type="datetime1">
              <a:rPr lang="x-none" smtClean="0"/>
              <a:pPr/>
              <a:t>13/10/2017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7428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1258-513E-40AC-89B5-823ED9C1B192}" type="datetime1">
              <a:rPr lang="x-none" smtClean="0"/>
              <a:pPr/>
              <a:t>13/10/2017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5113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E8308-6EFD-4B69-9AF7-65E525270B6F}" type="datetime1">
              <a:rPr lang="x-none" smtClean="0"/>
              <a:pPr/>
              <a:t>13/10/2017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D8703-DDD6-4AEA-BFE8-ACB78891F19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6604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.gif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.gif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4800" b="1" dirty="0" smtClean="0">
                <a:solidFill>
                  <a:schemeClr val="bg1"/>
                </a:solidFill>
              </a:rPr>
              <a:t>Добро  дошли  на  час  математике !</a:t>
            </a:r>
            <a:endParaRPr lang="x-none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9162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x-none" sz="4000" dirty="0" smtClean="0">
                <a:solidFill>
                  <a:schemeClr val="bg1"/>
                </a:solidFill>
              </a:rPr>
              <a:t>Данас  ћемо  учити  нешто  важно,али</a:t>
            </a:r>
          </a:p>
          <a:p>
            <a:pPr marL="0" indent="0" algn="ctr">
              <a:buNone/>
            </a:pPr>
            <a:r>
              <a:rPr lang="x-none" sz="4000" dirty="0" smtClean="0">
                <a:solidFill>
                  <a:schemeClr val="bg1"/>
                </a:solidFill>
              </a:rPr>
              <a:t>   није  тешко.  Јер:</a:t>
            </a:r>
          </a:p>
          <a:p>
            <a:pPr marL="0" indent="0" algn="ctr">
              <a:buNone/>
            </a:pPr>
            <a:r>
              <a:rPr lang="x-none" sz="4800" b="1" dirty="0" smtClean="0">
                <a:solidFill>
                  <a:schemeClr val="bg1"/>
                </a:solidFill>
              </a:rPr>
              <a:t>,,</a:t>
            </a:r>
            <a:r>
              <a:rPr lang="x-none" sz="4800" b="1" u="sng" dirty="0" smtClean="0">
                <a:solidFill>
                  <a:schemeClr val="bg1"/>
                </a:solidFill>
              </a:rPr>
              <a:t>Ако  умеш  употребити  оно  што  знаш,</a:t>
            </a:r>
          </a:p>
          <a:p>
            <a:pPr marL="0" indent="0" algn="ctr">
              <a:buNone/>
            </a:pPr>
            <a:r>
              <a:rPr lang="x-none" sz="4800" b="1" u="sng" dirty="0">
                <a:solidFill>
                  <a:schemeClr val="bg1"/>
                </a:solidFill>
              </a:rPr>
              <a:t>н</a:t>
            </a:r>
            <a:r>
              <a:rPr lang="x-none" sz="4800" b="1" u="sng" dirty="0" smtClean="0">
                <a:solidFill>
                  <a:schemeClr val="bg1"/>
                </a:solidFill>
              </a:rPr>
              <a:t>аучићеш  оно  што  не  знаш“  </a:t>
            </a:r>
          </a:p>
          <a:p>
            <a:pPr marL="0" indent="0" algn="r">
              <a:buNone/>
            </a:pPr>
            <a:r>
              <a:rPr lang="x-none" sz="4000" b="1" dirty="0">
                <a:solidFill>
                  <a:schemeClr val="bg1"/>
                </a:solidFill>
              </a:rPr>
              <a:t> </a:t>
            </a:r>
            <a:r>
              <a:rPr lang="x-none" sz="4000" b="1" dirty="0" smtClean="0">
                <a:solidFill>
                  <a:schemeClr val="bg1"/>
                </a:solidFill>
              </a:rPr>
              <a:t>                     </a:t>
            </a:r>
            <a:r>
              <a:rPr lang="x-none" sz="4000" dirty="0" smtClean="0">
                <a:solidFill>
                  <a:schemeClr val="bg1"/>
                </a:solidFill>
              </a:rPr>
              <a:t>( Рембрант  1606-1669.)</a:t>
            </a:r>
            <a:endParaRPr lang="x-none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260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 smtClean="0">
                <a:solidFill>
                  <a:schemeClr val="bg1"/>
                </a:solidFill>
              </a:rPr>
              <a:t>Дефиниција  производа два цела броја истог знака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x-none" sz="3600" b="1" dirty="0" smtClean="0">
                <a:solidFill>
                  <a:schemeClr val="bg1"/>
                </a:solidFill>
              </a:rPr>
              <a:t>Производ </a:t>
            </a:r>
          </a:p>
          <a:p>
            <a:pPr marL="0" indent="0" algn="just">
              <a:buNone/>
            </a:pPr>
            <a:r>
              <a:rPr lang="x-none" sz="3600" b="1" dirty="0" smtClean="0">
                <a:solidFill>
                  <a:schemeClr val="bg1"/>
                </a:solidFill>
              </a:rPr>
              <a:t>два  цела  </a:t>
            </a:r>
          </a:p>
          <a:p>
            <a:pPr marL="0" indent="0" algn="just">
              <a:buNone/>
            </a:pPr>
            <a:r>
              <a:rPr lang="x-none" sz="3600" b="1" dirty="0">
                <a:solidFill>
                  <a:schemeClr val="bg1"/>
                </a:solidFill>
              </a:rPr>
              <a:t>б</a:t>
            </a:r>
            <a:r>
              <a:rPr lang="x-none" sz="3600" b="1" dirty="0" smtClean="0">
                <a:solidFill>
                  <a:schemeClr val="bg1"/>
                </a:solidFill>
              </a:rPr>
              <a:t>роја</a:t>
            </a:r>
          </a:p>
          <a:p>
            <a:pPr marL="0" indent="0" algn="just">
              <a:buNone/>
            </a:pPr>
            <a:r>
              <a:rPr lang="x-none" sz="3600" b="1" u="sng" dirty="0" smtClean="0">
                <a:solidFill>
                  <a:schemeClr val="bg1"/>
                </a:solidFill>
              </a:rPr>
              <a:t>ИСТОГ</a:t>
            </a:r>
            <a:r>
              <a:rPr lang="x-none" sz="3600" b="1" dirty="0" smtClean="0">
                <a:solidFill>
                  <a:schemeClr val="bg1"/>
                </a:solidFill>
              </a:rPr>
              <a:t>  </a:t>
            </a:r>
          </a:p>
          <a:p>
            <a:pPr marL="0" indent="0" algn="just">
              <a:buNone/>
            </a:pPr>
            <a:r>
              <a:rPr lang="x-none" sz="3600" b="1" dirty="0" smtClean="0">
                <a:solidFill>
                  <a:schemeClr val="bg1"/>
                </a:solidFill>
              </a:rPr>
              <a:t>знака  је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10</a:t>
            </a:fld>
            <a:endParaRPr lang="x-none"/>
          </a:p>
        </p:txBody>
      </p:sp>
      <p:sp>
        <p:nvSpPr>
          <p:cNvPr id="5" name="Oval 4"/>
          <p:cNvSpPr/>
          <p:nvPr/>
        </p:nvSpPr>
        <p:spPr>
          <a:xfrm>
            <a:off x="2950842" y="1465789"/>
            <a:ext cx="8753341" cy="416583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u="sng" dirty="0">
                <a:solidFill>
                  <a:schemeClr val="bg1"/>
                </a:solidFill>
              </a:rPr>
              <a:t>ПОЗИТИВАН</a:t>
            </a:r>
            <a:r>
              <a:rPr lang="x-none" sz="3600" b="1" dirty="0">
                <a:solidFill>
                  <a:schemeClr val="bg1"/>
                </a:solidFill>
              </a:rPr>
              <a:t>  цео  број  чија  је  апсолутна  вредност  једнака   производу  апсолутних  вредности  чинилаца.</a:t>
            </a:r>
          </a:p>
          <a:p>
            <a:pPr algn="ctr"/>
            <a:endParaRPr lang="x-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8700" y="3141877"/>
            <a:ext cx="2290292" cy="14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1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 smtClean="0">
                <a:solidFill>
                  <a:schemeClr val="bg1"/>
                </a:solidFill>
              </a:rPr>
              <a:t>Б) Чиниоци  различитог  знака </a:t>
            </a:r>
            <a:endParaRPr lang="x-none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sr-Cyrl-RS" sz="5700" b="1" dirty="0" smtClean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d>
                      <m:dPr>
                        <m:ctrlPr>
                          <a:rPr lang="sr-Cyrl-RS" sz="57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57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r-Cyrl-RS" sz="57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r-Cyrl-RS" sz="57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57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r-Cyrl-RS" sz="57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Cyrl-RS" sz="5700" b="1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Cyrl-RS" sz="4200" b="1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Cyrl-RS" sz="51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/>
                </a:r>
                <a:r>
                  <a:rPr lang="sr-Cyrl-RS" sz="51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/>
                </a:r>
                <a:r>
                  <a:rPr lang="sr-Cyrl-RS" sz="57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sr-Cyrl-RS" sz="57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57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sr-Cyrl-RS" sz="57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)+(−</m:t>
                    </m:r>
                    <m:r>
                      <a:rPr lang="sr-Cyrl-RS" sz="57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sr-Cyrl-RS" sz="57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)+(−</m:t>
                    </m:r>
                    <m:r>
                      <a:rPr lang="sr-Cyrl-RS" sz="57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sr-Cyrl-RS" sz="57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 (−</m:t>
                    </m:r>
                    <m:r>
                      <a:rPr lang="sr-Cyrl-RS" sz="57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sr-Cyrl-RS" sz="57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sr-Cyrl-RS" sz="57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Cyrl-RS" sz="3600" b="1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r-Cyrl-RS" sz="57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)∙(+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)=−(+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)∙(+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 </m:t>
                    </m:r>
                  </m:oMath>
                </a14:m>
                <a:endParaRPr lang="sr-Cyrl-RS" sz="5700" b="1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Cyrl-RS" sz="36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sr-Cyrl-RS" sz="51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sr-Cyrl-RS" sz="51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</m:t>
                    </m:r>
                  </m:oMath>
                </a14:m>
                <a:endParaRPr lang="sr-Cyrl-RS" sz="5100" b="1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Cyrl-RS" sz="5100" b="1" dirty="0" smtClean="0">
                    <a:solidFill>
                      <a:schemeClr val="bg1"/>
                    </a:solidFill>
                  </a:rPr>
                  <a:t>                   применимо случај А)    </a:t>
                </a:r>
                <a14:m>
                  <m:oMath xmlns:m="http://schemas.openxmlformats.org/officeDocument/2006/math">
                    <m:r>
                      <a:rPr lang="sr-Cyrl-RS" sz="57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−(+</m:t>
                    </m:r>
                    <m:r>
                      <a:rPr lang="sr-Cyrl-RS" sz="57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𝟐𝟖</m:t>
                    </m:r>
                    <m:r>
                      <a:rPr lang="sr-Cyrl-RS" sz="57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 </m:t>
                    </m:r>
                  </m:oMath>
                </a14:m>
                <a:endParaRPr lang="sr-Cyrl-RS" sz="57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sr-Cyrl-RS" sz="36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/>
                </a:r>
                <a:r>
                  <a:rPr lang="sr-Cyrl-RS" sz="51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Знак производа  у оба ова примера је ?</a:t>
                </a:r>
                <a:endParaRPr lang="sr-Latn-RS" sz="51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5" t="-60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11</a:t>
            </a:fld>
            <a:endParaRPr lang="x-none"/>
          </a:p>
        </p:txBody>
      </p:sp>
      <p:sp>
        <p:nvSpPr>
          <p:cNvPr id="5" name="Curved Up Arrow 4"/>
          <p:cNvSpPr/>
          <p:nvPr/>
        </p:nvSpPr>
        <p:spPr>
          <a:xfrm>
            <a:off x="1701086" y="2189396"/>
            <a:ext cx="3283038" cy="67046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>
            <a:off x="1844892" y="4200664"/>
            <a:ext cx="3315702" cy="437084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 rot="21392239">
            <a:off x="5483520" y="4236510"/>
            <a:ext cx="1454528" cy="412304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Oval 9"/>
              <p:cNvSpPr/>
              <p:nvPr/>
            </p:nvSpPr>
            <p:spPr>
              <a:xfrm>
                <a:off x="8788757" y="1548684"/>
                <a:ext cx="1193443" cy="10399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sr-Cyrl-RS" sz="4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4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𝟐𝟖</m:t>
                    </m:r>
                  </m:oMath>
                </a14:m>
                <a:r>
                  <a:rPr lang="sr-Cyrl-RS" sz="40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/>
                </a:r>
                <a:endParaRPr lang="sr-Latn-RS" sz="4000" dirty="0"/>
              </a:p>
            </p:txBody>
          </p:sp>
        </mc:Choice>
        <mc:Fallback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757" y="1548684"/>
                <a:ext cx="1193443" cy="103997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Oval 10"/>
              <p:cNvSpPr/>
              <p:nvPr/>
            </p:nvSpPr>
            <p:spPr>
              <a:xfrm>
                <a:off x="9478309" y="3434945"/>
                <a:ext cx="1497171" cy="1085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Cyrl-RS" sz="4000" b="1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sr-Cyrl-RS" sz="40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sr-Latn-RS" sz="4000" dirty="0"/>
              </a:p>
            </p:txBody>
          </p:sp>
        </mc:Choice>
        <mc:Fallback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309" y="3434945"/>
                <a:ext cx="1497171" cy="1085053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Oval 11"/>
              <p:cNvSpPr/>
              <p:nvPr/>
            </p:nvSpPr>
            <p:spPr>
              <a:xfrm>
                <a:off x="9098778" y="5175793"/>
                <a:ext cx="1399374" cy="137915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400" b="1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sr-Latn-RS" sz="4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778" y="5175793"/>
                <a:ext cx="1399374" cy="1379155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rved Up Arrow 12"/>
          <p:cNvSpPr/>
          <p:nvPr/>
        </p:nvSpPr>
        <p:spPr>
          <a:xfrm rot="13230021">
            <a:off x="10055086" y="2042090"/>
            <a:ext cx="1142483" cy="389678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 rot="16923722">
            <a:off x="9678666" y="4467433"/>
            <a:ext cx="754687" cy="36545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19970272">
            <a:off x="8322438" y="3850757"/>
            <a:ext cx="642553" cy="844069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8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8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 smtClean="0">
                <a:solidFill>
                  <a:schemeClr val="bg1"/>
                </a:solidFill>
              </a:rPr>
              <a:t>Изведимо  закључак !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1032"/>
          </a:xfrm>
        </p:spPr>
        <p:txBody>
          <a:bodyPr>
            <a:normAutofit fontScale="92500" lnSpcReduction="10000"/>
          </a:bodyPr>
          <a:lstStyle/>
          <a:p>
            <a:r>
              <a:rPr lang="x-none" sz="3900" dirty="0" smtClean="0">
                <a:solidFill>
                  <a:schemeClr val="bg1"/>
                </a:solidFill>
              </a:rPr>
              <a:t>Какав  је  </a:t>
            </a:r>
            <a:r>
              <a:rPr lang="x-none" sz="3900" b="1" u="sng" dirty="0" smtClean="0">
                <a:solidFill>
                  <a:schemeClr val="bg1"/>
                </a:solidFill>
              </a:rPr>
              <a:t>знак  производа</a:t>
            </a:r>
            <a:r>
              <a:rPr lang="x-none" sz="3900" dirty="0" smtClean="0">
                <a:solidFill>
                  <a:schemeClr val="bg1"/>
                </a:solidFill>
              </a:rPr>
              <a:t>   ако су </a:t>
            </a:r>
            <a:r>
              <a:rPr lang="x-none" sz="3900" b="1" dirty="0" smtClean="0">
                <a:solidFill>
                  <a:schemeClr val="bg1"/>
                </a:solidFill>
              </a:rPr>
              <a:t>чиниоци  различитог  знака?</a:t>
            </a:r>
          </a:p>
          <a:p>
            <a:r>
              <a:rPr lang="x-none" sz="3900" dirty="0">
                <a:solidFill>
                  <a:schemeClr val="bg1"/>
                </a:solidFill>
              </a:rPr>
              <a:t> </a:t>
            </a:r>
            <a:r>
              <a:rPr lang="x-none" sz="3900" dirty="0" smtClean="0">
                <a:solidFill>
                  <a:schemeClr val="bg1"/>
                </a:solidFill>
              </a:rPr>
              <a:t>Како  добијамо  </a:t>
            </a:r>
            <a:r>
              <a:rPr lang="x-none" sz="3900" b="1" u="sng" dirty="0" smtClean="0">
                <a:solidFill>
                  <a:schemeClr val="bg1"/>
                </a:solidFill>
              </a:rPr>
              <a:t>апсолутну  вредност производа</a:t>
            </a:r>
            <a:r>
              <a:rPr lang="x-none" sz="3900" b="1" dirty="0" smtClean="0">
                <a:solidFill>
                  <a:schemeClr val="bg1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x-none" sz="3900" b="1" dirty="0" smtClean="0">
                <a:solidFill>
                  <a:schemeClr val="bg1"/>
                </a:solidFill>
              </a:rPr>
              <a:t> </a:t>
            </a:r>
            <a:r>
              <a:rPr lang="x-none" sz="3900" u="sng" dirty="0" smtClean="0">
                <a:solidFill>
                  <a:schemeClr val="bg1"/>
                </a:solidFill>
              </a:rPr>
              <a:t>Дефиниција:</a:t>
            </a:r>
          </a:p>
          <a:p>
            <a:pPr marL="0" indent="0" algn="just">
              <a:buNone/>
            </a:pPr>
            <a:r>
              <a:rPr lang="x-none" sz="3600" dirty="0" smtClean="0">
                <a:solidFill>
                  <a:schemeClr val="bg1"/>
                </a:solidFill>
              </a:rPr>
              <a:t> </a:t>
            </a:r>
            <a:r>
              <a:rPr lang="x-none" sz="3900" b="1" dirty="0" smtClean="0">
                <a:solidFill>
                  <a:schemeClr val="bg1"/>
                </a:solidFill>
              </a:rPr>
              <a:t>Производ  два</a:t>
            </a:r>
          </a:p>
          <a:p>
            <a:pPr marL="0" indent="0" algn="just">
              <a:buNone/>
            </a:pPr>
            <a:r>
              <a:rPr lang="x-none" sz="3900" b="1" dirty="0" smtClean="0">
                <a:solidFill>
                  <a:schemeClr val="bg1"/>
                </a:solidFill>
              </a:rPr>
              <a:t>  цела броја </a:t>
            </a:r>
          </a:p>
          <a:p>
            <a:pPr marL="0" indent="0" algn="just">
              <a:buNone/>
            </a:pPr>
            <a:r>
              <a:rPr lang="x-none" sz="3900" b="1" dirty="0" smtClean="0">
                <a:solidFill>
                  <a:schemeClr val="bg1"/>
                </a:solidFill>
              </a:rPr>
              <a:t> </a:t>
            </a:r>
            <a:r>
              <a:rPr lang="x-none" sz="3900" b="1" u="sng" dirty="0" smtClean="0">
                <a:solidFill>
                  <a:schemeClr val="bg1"/>
                </a:solidFill>
              </a:rPr>
              <a:t>РАЗЛИЧИТОГ</a:t>
            </a:r>
            <a:r>
              <a:rPr lang="x-none" sz="3900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x-none" sz="3900" b="1" dirty="0" smtClean="0">
                <a:solidFill>
                  <a:schemeClr val="bg1"/>
                </a:solidFill>
              </a:rPr>
              <a:t> знака  је</a:t>
            </a:r>
            <a:endParaRPr lang="x-none" sz="39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12</a:t>
            </a:fld>
            <a:endParaRPr lang="x-none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Oval 1"/>
              <p:cNvSpPr/>
              <p:nvPr/>
            </p:nvSpPr>
            <p:spPr>
              <a:xfrm>
                <a:off x="9800823" y="1690688"/>
                <a:ext cx="1223491" cy="11813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sr-Latn-R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Ova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823" y="1690688"/>
                <a:ext cx="1223491" cy="1181301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909622" y="2512945"/>
            <a:ext cx="8049295" cy="4025967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u="sng" dirty="0">
                <a:solidFill>
                  <a:schemeClr val="bg1"/>
                </a:solidFill>
              </a:rPr>
              <a:t>НЕГАТИВАН</a:t>
            </a:r>
            <a:r>
              <a:rPr lang="x-none" sz="3600" b="1" dirty="0">
                <a:solidFill>
                  <a:schemeClr val="bg1"/>
                </a:solidFill>
              </a:rPr>
              <a:t> цео  број  чија  је  апсолутна  вредност  једнака  производу  апсолутних  вредности  чинилаца.</a:t>
            </a:r>
          </a:p>
          <a:p>
            <a:pPr algn="ctr"/>
            <a:endParaRPr lang="x-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0823" y="3573953"/>
            <a:ext cx="2096036" cy="18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38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 smtClean="0">
                <a:solidFill>
                  <a:schemeClr val="bg1"/>
                </a:solidFill>
              </a:rPr>
              <a:t>Да  не заборавимо!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x-none" sz="3600" dirty="0" smtClean="0">
                <a:solidFill>
                  <a:schemeClr val="bg1"/>
                </a:solidFill>
              </a:rPr>
              <a:t>Имамо  ли  цео  број  који  </a:t>
            </a:r>
            <a:r>
              <a:rPr lang="x-none" sz="3600" b="1" dirty="0" smtClean="0">
                <a:solidFill>
                  <a:schemeClr val="bg1"/>
                </a:solidFill>
              </a:rPr>
              <a:t>није  ни позитиван  ни  негативан?</a:t>
            </a:r>
          </a:p>
          <a:p>
            <a:pPr marL="0" indent="0" algn="just">
              <a:buNone/>
            </a:pPr>
            <a:endParaRPr lang="x-none" sz="3200" b="1" dirty="0">
              <a:solidFill>
                <a:schemeClr val="bg1"/>
              </a:solidFill>
            </a:endParaRPr>
          </a:p>
          <a:p>
            <a:pPr algn="just"/>
            <a:r>
              <a:rPr lang="x-none" sz="3600" b="1" dirty="0" smtClean="0">
                <a:solidFill>
                  <a:schemeClr val="bg1"/>
                </a:solidFill>
              </a:rPr>
              <a:t>У  шта  она  претвара  производ у скупу N₀ ?</a:t>
            </a:r>
          </a:p>
          <a:p>
            <a:pPr algn="just"/>
            <a:r>
              <a:rPr lang="x-none" sz="3600" b="1" dirty="0" smtClean="0">
                <a:solidFill>
                  <a:schemeClr val="bg1"/>
                </a:solidFill>
              </a:rPr>
              <a:t>То  исто  ради  и целим бројевима,значи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13</a:t>
            </a:fld>
            <a:endParaRPr lang="x-none"/>
          </a:p>
        </p:txBody>
      </p:sp>
      <p:sp>
        <p:nvSpPr>
          <p:cNvPr id="5" name="Oval 4"/>
          <p:cNvSpPr/>
          <p:nvPr/>
        </p:nvSpPr>
        <p:spPr>
          <a:xfrm>
            <a:off x="4431405" y="2150771"/>
            <a:ext cx="1777284" cy="1133341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Нула </a:t>
            </a:r>
            <a:r>
              <a:rPr lang="x-none" sz="3200" b="1" dirty="0" smtClean="0">
                <a:solidFill>
                  <a:schemeClr val="bg1"/>
                </a:solidFill>
              </a:rPr>
              <a:t> </a:t>
            </a:r>
            <a:endParaRPr lang="x-none" sz="32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165608" y="2171071"/>
            <a:ext cx="2704563" cy="1296531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chemeClr val="bg1"/>
                </a:solidFill>
              </a:rPr>
              <a:t>У  себе!</a:t>
            </a:r>
          </a:p>
          <a:p>
            <a:pPr algn="ctr"/>
            <a:endParaRPr lang="x-none" dirty="0"/>
          </a:p>
        </p:txBody>
      </p:sp>
      <p:sp>
        <p:nvSpPr>
          <p:cNvPr id="7" name="Oval 6"/>
          <p:cNvSpPr/>
          <p:nvPr/>
        </p:nvSpPr>
        <p:spPr>
          <a:xfrm>
            <a:off x="3309938" y="4502913"/>
            <a:ext cx="6672262" cy="1533491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smtClean="0">
                <a:solidFill>
                  <a:schemeClr val="bg1"/>
                </a:solidFill>
                <a:latin typeface="Calibri" panose="020F0502020204030204" pitchFamily="34" charset="0"/>
              </a:rPr>
              <a:t>0 · било који  цео = 0</a:t>
            </a:r>
            <a:endParaRPr lang="x-none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85130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 smtClean="0">
                <a:solidFill>
                  <a:schemeClr val="bg1"/>
                </a:solidFill>
              </a:rPr>
              <a:t>Јесте  ли упамтили?</a:t>
            </a:r>
            <a:br>
              <a:rPr lang="x-none" b="1" dirty="0" smtClean="0">
                <a:solidFill>
                  <a:schemeClr val="bg1"/>
                </a:solidFill>
              </a:rPr>
            </a:br>
            <a:r>
              <a:rPr lang="x-none" b="1" dirty="0" smtClean="0">
                <a:solidFill>
                  <a:schemeClr val="bg1"/>
                </a:solidFill>
              </a:rPr>
              <a:t>Откријте  преостале   ,,дугмиће“ !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b="1" dirty="0" smtClean="0">
                <a:solidFill>
                  <a:schemeClr val="bg1"/>
                </a:solidFill>
              </a:rPr>
              <a:t> 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22624" y="2007616"/>
            <a:ext cx="950608" cy="882021"/>
          </a:xfrm>
          <a:prstGeom prst="ellipse">
            <a:avLst/>
          </a:prstGeom>
          <a:solidFill>
            <a:schemeClr val="accent5">
              <a:shade val="30000"/>
              <a:satMod val="11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 smtClean="0">
                <a:solidFill>
                  <a:schemeClr val="bg1"/>
                </a:solidFill>
              </a:rPr>
              <a:t>+</a:t>
            </a:r>
            <a:endParaRPr lang="x-none" sz="3200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54345" y="2078766"/>
            <a:ext cx="734096" cy="711513"/>
          </a:xfrm>
          <a:prstGeom prst="ellipse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 smtClean="0">
                <a:solidFill>
                  <a:schemeClr val="tx1"/>
                </a:solidFill>
              </a:rPr>
              <a:t>·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61298" y="2004611"/>
            <a:ext cx="1025213" cy="924293"/>
          </a:xfrm>
          <a:prstGeom prst="ellipse">
            <a:avLst/>
          </a:prstGeom>
          <a:solidFill>
            <a:schemeClr val="accent5">
              <a:shade val="30000"/>
              <a:satMod val="11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 smtClean="0">
                <a:solidFill>
                  <a:schemeClr val="bg1"/>
                </a:solidFill>
              </a:rPr>
              <a:t>+</a:t>
            </a:r>
            <a:endParaRPr lang="x-none" sz="3200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44625" y="2108928"/>
            <a:ext cx="708338" cy="689287"/>
          </a:xfrm>
          <a:prstGeom prst="ellipse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 smtClean="0">
                <a:solidFill>
                  <a:schemeClr val="tx1"/>
                </a:solidFill>
              </a:rPr>
              <a:t>=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28572" y="1990061"/>
            <a:ext cx="1064151" cy="836266"/>
          </a:xfrm>
          <a:prstGeom prst="ellipse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 smtClean="0">
                <a:solidFill>
                  <a:schemeClr val="tx1"/>
                </a:solidFill>
              </a:rPr>
              <a:t>?</a:t>
            </a:r>
            <a:endParaRPr lang="x-none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Oval 15"/>
              <p:cNvSpPr/>
              <p:nvPr/>
            </p:nvSpPr>
            <p:spPr>
              <a:xfrm>
                <a:off x="1844363" y="3024375"/>
                <a:ext cx="943241" cy="772732"/>
              </a:xfrm>
              <a:prstGeom prst="ellipse">
                <a:avLst/>
              </a:prstGeom>
              <a:solidFill>
                <a:schemeClr val="accent5">
                  <a:shade val="30000"/>
                  <a:satMod val="115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b="1" i="0" smtClean="0">
                          <a:ln w="0"/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sr-Latn-RS" sz="3200" b="1" dirty="0">
                  <a:ln w="0"/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363" y="3024375"/>
                <a:ext cx="943241" cy="77273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Oval 16"/>
              <p:cNvSpPr/>
              <p:nvPr/>
            </p:nvSpPr>
            <p:spPr>
              <a:xfrm>
                <a:off x="3520249" y="3062530"/>
                <a:ext cx="734096" cy="669700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5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sr-Latn-RS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249" y="3062530"/>
                <a:ext cx="734096" cy="6697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Oval 17"/>
              <p:cNvSpPr/>
              <p:nvPr/>
            </p:nvSpPr>
            <p:spPr>
              <a:xfrm>
                <a:off x="4986990" y="3028508"/>
                <a:ext cx="1035406" cy="772732"/>
              </a:xfrm>
              <a:prstGeom prst="ellipse">
                <a:avLst/>
              </a:prstGeom>
              <a:solidFill>
                <a:schemeClr val="accent5">
                  <a:shade val="30000"/>
                  <a:satMod val="11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b="1" i="0" smtClean="0">
                          <a:ln w="0"/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sr-Latn-RS" sz="3200" b="1" dirty="0">
                  <a:ln w="0"/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990" y="3028508"/>
                <a:ext cx="1035406" cy="772732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Oval 18"/>
              <p:cNvSpPr/>
              <p:nvPr/>
            </p:nvSpPr>
            <p:spPr>
              <a:xfrm>
                <a:off x="6698489" y="3062530"/>
                <a:ext cx="708338" cy="669700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5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R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489" y="3062530"/>
                <a:ext cx="708338" cy="6697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8040111" y="2974247"/>
            <a:ext cx="1041075" cy="772732"/>
          </a:xfrm>
          <a:prstGeom prst="ellipse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 smtClean="0">
                <a:solidFill>
                  <a:schemeClr val="tx1"/>
                </a:solidFill>
              </a:rPr>
              <a:t>?</a:t>
            </a:r>
            <a:endParaRPr lang="x-none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Oval 20"/>
              <p:cNvSpPr/>
              <p:nvPr/>
            </p:nvSpPr>
            <p:spPr>
              <a:xfrm>
                <a:off x="1849573" y="3927933"/>
                <a:ext cx="943241" cy="828283"/>
              </a:xfrm>
              <a:prstGeom prst="ellipse">
                <a:avLst/>
              </a:prstGeom>
              <a:solidFill>
                <a:schemeClr val="accent5">
                  <a:shade val="30000"/>
                  <a:satMod val="11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b="1" i="0" smtClean="0">
                          <a:ln w="0"/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sr-Latn-RS" sz="3200" b="1" dirty="0">
                  <a:ln w="0"/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73" y="3927933"/>
                <a:ext cx="943241" cy="828283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Oval 21"/>
              <p:cNvSpPr/>
              <p:nvPr/>
            </p:nvSpPr>
            <p:spPr>
              <a:xfrm>
                <a:off x="3554345" y="3999895"/>
                <a:ext cx="734096" cy="684358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5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sr-Latn-RS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345" y="3999895"/>
                <a:ext cx="734096" cy="684358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Oval 22"/>
              <p:cNvSpPr/>
              <p:nvPr/>
            </p:nvSpPr>
            <p:spPr>
              <a:xfrm>
                <a:off x="4986991" y="3934584"/>
                <a:ext cx="1035405" cy="828282"/>
              </a:xfrm>
              <a:prstGeom prst="ellipse">
                <a:avLst/>
              </a:prstGeom>
              <a:solidFill>
                <a:schemeClr val="accent5">
                  <a:shade val="30000"/>
                  <a:satMod val="11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b="1" i="0" smtClean="0">
                          <a:ln w="0"/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sr-Latn-RS" sz="3200" b="1" dirty="0">
                  <a:ln w="0"/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991" y="3934584"/>
                <a:ext cx="1035405" cy="828282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Oval 23"/>
              <p:cNvSpPr/>
              <p:nvPr/>
            </p:nvSpPr>
            <p:spPr>
              <a:xfrm>
                <a:off x="6742367" y="3984645"/>
                <a:ext cx="708338" cy="699495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5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R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367" y="3984645"/>
                <a:ext cx="708338" cy="699495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8090062" y="3916003"/>
            <a:ext cx="1041075" cy="834933"/>
          </a:xfrm>
          <a:prstGeom prst="ellipse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 smtClean="0">
                <a:solidFill>
                  <a:schemeClr val="tx1"/>
                </a:solidFill>
              </a:rPr>
              <a:t>?</a:t>
            </a:r>
            <a:endParaRPr lang="x-none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Oval 25"/>
              <p:cNvSpPr/>
              <p:nvPr/>
            </p:nvSpPr>
            <p:spPr>
              <a:xfrm>
                <a:off x="1862452" y="5004123"/>
                <a:ext cx="943241" cy="746975"/>
              </a:xfrm>
              <a:prstGeom prst="ellipse">
                <a:avLst/>
              </a:prstGeom>
              <a:solidFill>
                <a:schemeClr val="accent5">
                  <a:shade val="30000"/>
                  <a:satMod val="115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b="1" i="0" smtClean="0">
                          <a:ln w="0"/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sr-Latn-RS" sz="3200" b="1" dirty="0">
                  <a:ln w="0"/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452" y="5004123"/>
                <a:ext cx="943241" cy="746975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Oval 26"/>
              <p:cNvSpPr/>
              <p:nvPr/>
            </p:nvSpPr>
            <p:spPr>
              <a:xfrm>
                <a:off x="3554345" y="5078219"/>
                <a:ext cx="734096" cy="618187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5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sr-Latn-RS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345" y="5078219"/>
                <a:ext cx="734096" cy="618187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Oval 27"/>
              <p:cNvSpPr/>
              <p:nvPr/>
            </p:nvSpPr>
            <p:spPr>
              <a:xfrm>
                <a:off x="5081432" y="5004123"/>
                <a:ext cx="965919" cy="692283"/>
              </a:xfrm>
              <a:prstGeom prst="ellipse">
                <a:avLst/>
              </a:prstGeom>
              <a:solidFill>
                <a:schemeClr val="accent5">
                  <a:shade val="30000"/>
                  <a:satMod val="11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b="1" i="0" smtClean="0">
                          <a:ln w="0"/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sr-Latn-RS" sz="3200" b="1" dirty="0">
                  <a:ln w="0"/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432" y="5004123"/>
                <a:ext cx="965919" cy="692283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Oval 28"/>
              <p:cNvSpPr/>
              <p:nvPr/>
            </p:nvSpPr>
            <p:spPr>
              <a:xfrm>
                <a:off x="6786569" y="5006315"/>
                <a:ext cx="708338" cy="618187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5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R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569" y="5006315"/>
                <a:ext cx="708338" cy="618187"/>
              </a:xfrm>
              <a:prstGeom prst="ellipse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8123902" y="4880847"/>
            <a:ext cx="1007235" cy="756677"/>
          </a:xfrm>
          <a:prstGeom prst="ellipse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 smtClean="0">
                <a:solidFill>
                  <a:schemeClr val="tx1"/>
                </a:solidFill>
              </a:rPr>
              <a:t>?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011077" y="1978430"/>
            <a:ext cx="1129708" cy="833134"/>
          </a:xfrm>
          <a:prstGeom prst="ellipse">
            <a:avLst/>
          </a:prstGeom>
          <a:solidFill>
            <a:schemeClr val="accent5">
              <a:shade val="30000"/>
              <a:satMod val="11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 smtClean="0">
              <a:solidFill>
                <a:schemeClr val="tx1"/>
              </a:solidFill>
            </a:endParaRPr>
          </a:p>
          <a:p>
            <a:pPr algn="ctr"/>
            <a:r>
              <a:rPr lang="x-none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x-none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x-none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Oval 5"/>
              <p:cNvSpPr/>
              <p:nvPr/>
            </p:nvSpPr>
            <p:spPr>
              <a:xfrm>
                <a:off x="8058730" y="2950455"/>
                <a:ext cx="1082055" cy="820315"/>
              </a:xfrm>
              <a:prstGeom prst="ellipse">
                <a:avLst/>
              </a:prstGeom>
              <a:solidFill>
                <a:schemeClr val="accent5">
                  <a:shade val="30000"/>
                  <a:satMod val="11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Cyrl-RS" sz="32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4000" i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sr-Latn-RS" sz="4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endParaRPr lang="sr-Latn-RS" sz="3200" dirty="0"/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30" y="2950455"/>
                <a:ext cx="1082055" cy="820315"/>
              </a:xfrm>
              <a:prstGeom prst="ellipse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Oval 6"/>
              <p:cNvSpPr/>
              <p:nvPr/>
            </p:nvSpPr>
            <p:spPr>
              <a:xfrm>
                <a:off x="8111090" y="3894898"/>
                <a:ext cx="1041074" cy="894352"/>
              </a:xfrm>
              <a:prstGeom prst="ellipse">
                <a:avLst/>
              </a:prstGeom>
              <a:solidFill>
                <a:schemeClr val="accent5">
                  <a:shade val="30000"/>
                  <a:satMod val="115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Cyrl-RS" sz="32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800" i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sr-Latn-RS" sz="4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endParaRPr lang="sr-Latn-RS" sz="3200" dirty="0"/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090" y="3894898"/>
                <a:ext cx="1041074" cy="894352"/>
              </a:xfrm>
              <a:prstGeom prst="ellipse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Oval 7"/>
              <p:cNvSpPr/>
              <p:nvPr/>
            </p:nvSpPr>
            <p:spPr>
              <a:xfrm>
                <a:off x="8123902" y="4848360"/>
                <a:ext cx="1041074" cy="800795"/>
              </a:xfrm>
              <a:prstGeom prst="ellipse">
                <a:avLst/>
              </a:prstGeom>
              <a:solidFill>
                <a:schemeClr val="accent5">
                  <a:shade val="30000"/>
                  <a:satMod val="11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Cyrl-RS" sz="32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i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sr-Latn-RS" sz="4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endParaRPr lang="sr-Latn-RS" sz="3200" dirty="0"/>
              </a:p>
            </p:txBody>
          </p:sp>
        </mc:Choice>
        <mc:Fallback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902" y="4848360"/>
                <a:ext cx="1041074" cy="800795"/>
              </a:xfrm>
              <a:prstGeom prst="ellipse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8371" y="4143271"/>
            <a:ext cx="1038703" cy="86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40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597"/>
          </a:xfrm>
        </p:spPr>
        <p:txBody>
          <a:bodyPr>
            <a:normAutofit fontScale="90000"/>
          </a:bodyPr>
          <a:lstStyle/>
          <a:p>
            <a:pPr algn="ctr"/>
            <a:r>
              <a:rPr lang="x-none" b="1" dirty="0" smtClean="0">
                <a:solidFill>
                  <a:schemeClr val="bg1"/>
                </a:solidFill>
              </a:rPr>
              <a:t>Ако вам се допада више  од ,,дугмића“ можете  памтити и овако :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2722"/>
            <a:ext cx="10515600" cy="4624241"/>
          </a:xfrm>
        </p:spPr>
        <p:txBody>
          <a:bodyPr/>
          <a:lstStyle/>
          <a:p>
            <a:r>
              <a:rPr lang="x-none" b="1" dirty="0">
                <a:solidFill>
                  <a:schemeClr val="bg1"/>
                </a:solidFill>
              </a:rPr>
              <a:t> </a:t>
            </a:r>
            <a:r>
              <a:rPr lang="x-none" b="1" dirty="0" smtClean="0">
                <a:solidFill>
                  <a:schemeClr val="bg1"/>
                </a:solidFill>
              </a:rPr>
              <a:t>  </a:t>
            </a:r>
            <a:r>
              <a:rPr lang="x-none" sz="3200" b="1" dirty="0" smtClean="0">
                <a:solidFill>
                  <a:schemeClr val="bg1"/>
                </a:solidFill>
              </a:rPr>
              <a:t>Пријатељ   је                а  непријатељ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x-none" b="1" dirty="0">
                <a:solidFill>
                  <a:schemeClr val="bg1"/>
                </a:solidFill>
              </a:rPr>
              <a:t> </a:t>
            </a:r>
            <a:r>
              <a:rPr lang="x-none" b="1" dirty="0" smtClean="0">
                <a:solidFill>
                  <a:schemeClr val="bg1"/>
                </a:solidFill>
              </a:rPr>
              <a:t> </a:t>
            </a:r>
            <a:r>
              <a:rPr lang="x-none" sz="3200" b="1" dirty="0" smtClean="0">
                <a:solidFill>
                  <a:schemeClr val="bg1"/>
                </a:solidFill>
              </a:rPr>
              <a:t>Пријатељ </a:t>
            </a:r>
            <a:r>
              <a:rPr lang="x-none" sz="3200" dirty="0" smtClean="0">
                <a:solidFill>
                  <a:schemeClr val="bg1"/>
                </a:solidFill>
              </a:rPr>
              <a:t> мог  </a:t>
            </a:r>
            <a:r>
              <a:rPr lang="x-none" sz="3200" b="1" dirty="0" smtClean="0">
                <a:solidFill>
                  <a:schemeClr val="bg1"/>
                </a:solidFill>
              </a:rPr>
              <a:t>пријатеља  </a:t>
            </a:r>
            <a:r>
              <a:rPr lang="x-none" sz="3200" dirty="0" smtClean="0">
                <a:solidFill>
                  <a:schemeClr val="bg1"/>
                </a:solidFill>
              </a:rPr>
              <a:t>је  мој     </a:t>
            </a:r>
            <a:r>
              <a:rPr lang="x-none" sz="3200" u="sng" dirty="0" smtClean="0">
                <a:solidFill>
                  <a:schemeClr val="bg1"/>
                </a:solidFill>
              </a:rPr>
              <a:t>              .</a:t>
            </a:r>
            <a:endParaRPr lang="x-none" sz="3200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x-none" sz="3200" dirty="0" smtClean="0">
                <a:solidFill>
                  <a:schemeClr val="bg1"/>
                </a:solidFill>
              </a:rPr>
              <a:t> </a:t>
            </a:r>
            <a:r>
              <a:rPr lang="x-none" sz="3200" b="1" dirty="0" smtClean="0">
                <a:solidFill>
                  <a:schemeClr val="bg1"/>
                </a:solidFill>
              </a:rPr>
              <a:t>Непријатељ  </a:t>
            </a:r>
            <a:r>
              <a:rPr lang="x-none" sz="3200" dirty="0" smtClean="0">
                <a:solidFill>
                  <a:schemeClr val="bg1"/>
                </a:solidFill>
              </a:rPr>
              <a:t>мог</a:t>
            </a:r>
            <a:r>
              <a:rPr lang="x-none" sz="3200" b="1" dirty="0" smtClean="0">
                <a:solidFill>
                  <a:schemeClr val="bg1"/>
                </a:solidFill>
              </a:rPr>
              <a:t>  непријатеља  </a:t>
            </a:r>
            <a:r>
              <a:rPr lang="x-none" sz="3200" dirty="0" smtClean="0">
                <a:solidFill>
                  <a:schemeClr val="bg1"/>
                </a:solidFill>
              </a:rPr>
              <a:t>је  мој </a:t>
            </a:r>
            <a:r>
              <a:rPr lang="x-none" sz="3200" u="sng" dirty="0" smtClean="0">
                <a:solidFill>
                  <a:schemeClr val="bg1"/>
                </a:solidFill>
              </a:rPr>
              <a:t>                 .</a:t>
            </a:r>
            <a:endParaRPr lang="x-none" sz="3200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x-none" sz="3200" dirty="0" smtClean="0">
                <a:solidFill>
                  <a:schemeClr val="bg1"/>
                </a:solidFill>
              </a:rPr>
              <a:t> </a:t>
            </a:r>
            <a:r>
              <a:rPr lang="x-none" sz="3200" b="1" dirty="0" smtClean="0">
                <a:solidFill>
                  <a:schemeClr val="bg1"/>
                </a:solidFill>
              </a:rPr>
              <a:t>Пријатељ   </a:t>
            </a:r>
            <a:r>
              <a:rPr lang="x-none" sz="3200" dirty="0" smtClean="0">
                <a:solidFill>
                  <a:schemeClr val="bg1"/>
                </a:solidFill>
              </a:rPr>
              <a:t>мог </a:t>
            </a:r>
            <a:r>
              <a:rPr lang="x-none" sz="3200" b="1" dirty="0" smtClean="0">
                <a:solidFill>
                  <a:schemeClr val="bg1"/>
                </a:solidFill>
              </a:rPr>
              <a:t> непријатеља  </a:t>
            </a:r>
            <a:r>
              <a:rPr lang="x-none" sz="3200" dirty="0" smtClean="0">
                <a:solidFill>
                  <a:schemeClr val="bg1"/>
                </a:solidFill>
              </a:rPr>
              <a:t>је  мој </a:t>
            </a:r>
            <a:r>
              <a:rPr lang="x-none" sz="3200" u="sng" dirty="0" smtClean="0">
                <a:solidFill>
                  <a:schemeClr val="bg1"/>
                </a:solidFill>
              </a:rPr>
              <a:t>                    .</a:t>
            </a:r>
            <a:endParaRPr lang="x-none" sz="3200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x-none" sz="3200" b="1" dirty="0" smtClean="0">
                <a:solidFill>
                  <a:schemeClr val="bg1"/>
                </a:solidFill>
              </a:rPr>
              <a:t>Непријатељ   </a:t>
            </a:r>
            <a:r>
              <a:rPr lang="x-none" sz="3200" dirty="0" smtClean="0">
                <a:solidFill>
                  <a:schemeClr val="bg1"/>
                </a:solidFill>
              </a:rPr>
              <a:t>мог</a:t>
            </a:r>
            <a:r>
              <a:rPr lang="x-none" sz="3200" b="1" dirty="0" smtClean="0">
                <a:solidFill>
                  <a:schemeClr val="bg1"/>
                </a:solidFill>
              </a:rPr>
              <a:t>  пријатеља   </a:t>
            </a:r>
            <a:r>
              <a:rPr lang="x-none" sz="3200" dirty="0" smtClean="0">
                <a:solidFill>
                  <a:schemeClr val="bg1"/>
                </a:solidFill>
              </a:rPr>
              <a:t>је  мој  </a:t>
            </a:r>
            <a:r>
              <a:rPr lang="x-none" sz="3200" u="sng" dirty="0" smtClean="0">
                <a:solidFill>
                  <a:schemeClr val="bg1"/>
                </a:solidFill>
              </a:rPr>
              <a:t>                   .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59165" y="1369653"/>
            <a:ext cx="1017431" cy="647118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0"/>
                <a:solidFill>
                  <a:schemeClr val="bg1"/>
                </a:solidFill>
              </a:rPr>
              <a:t>+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Oval 5"/>
              <p:cNvSpPr/>
              <p:nvPr/>
            </p:nvSpPr>
            <p:spPr>
              <a:xfrm>
                <a:off x="7730406" y="1439267"/>
                <a:ext cx="1035677" cy="647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b="1" i="0" smtClean="0">
                          <a:ln w="0"/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sr-Latn-RS" sz="3200" b="1" dirty="0">
                  <a:ln w="0"/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06" y="1439267"/>
                <a:ext cx="1035677" cy="647119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02088" y="4268470"/>
            <a:ext cx="9391918" cy="2091562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 smtClean="0">
                <a:solidFill>
                  <a:schemeClr val="bg1"/>
                </a:solidFill>
              </a:rPr>
              <a:t>Није  баш  увек тако у  животу  са пријатељима  ,али  ово размишљање  помаже  развоју    логике!</a:t>
            </a:r>
            <a:endParaRPr lang="x-none" sz="32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959075" y="2677425"/>
            <a:ext cx="2959458" cy="625932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 smtClean="0">
              <a:solidFill>
                <a:schemeClr val="bg1"/>
              </a:solidFill>
            </a:endParaRPr>
          </a:p>
          <a:p>
            <a:pPr algn="ctr"/>
            <a:r>
              <a:rPr lang="x-none" sz="3200" b="1" dirty="0" smtClean="0">
                <a:solidFill>
                  <a:schemeClr val="bg1"/>
                </a:solidFill>
              </a:rPr>
              <a:t>пријатељ</a:t>
            </a:r>
            <a:endParaRPr lang="x-none" sz="3200" b="1" dirty="0">
              <a:solidFill>
                <a:schemeClr val="bg1"/>
              </a:solidFill>
            </a:endParaRPr>
          </a:p>
          <a:p>
            <a:pPr algn="ctr"/>
            <a:endParaRPr lang="x-none" sz="3200" dirty="0"/>
          </a:p>
        </p:txBody>
      </p:sp>
      <p:sp>
        <p:nvSpPr>
          <p:cNvPr id="9" name="Oval 8"/>
          <p:cNvSpPr/>
          <p:nvPr/>
        </p:nvSpPr>
        <p:spPr>
          <a:xfrm>
            <a:off x="7405284" y="2061566"/>
            <a:ext cx="2884867" cy="669610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 smtClean="0">
              <a:solidFill>
                <a:schemeClr val="bg1"/>
              </a:solidFill>
            </a:endParaRPr>
          </a:p>
          <a:p>
            <a:pPr algn="ctr"/>
            <a:r>
              <a:rPr lang="x-none" sz="3200" b="1" dirty="0" smtClean="0">
                <a:solidFill>
                  <a:schemeClr val="bg1"/>
                </a:solidFill>
              </a:rPr>
              <a:t>пријатељ</a:t>
            </a:r>
            <a:endParaRPr lang="x-none" sz="3200" b="1" dirty="0">
              <a:solidFill>
                <a:schemeClr val="bg1"/>
              </a:solidFill>
            </a:endParaRPr>
          </a:p>
          <a:p>
            <a:pPr algn="ctr"/>
            <a:r>
              <a:rPr lang="x-none" sz="3200" dirty="0" smtClean="0"/>
              <a:t> </a:t>
            </a:r>
            <a:endParaRPr lang="x-none" sz="3200" dirty="0"/>
          </a:p>
        </p:txBody>
      </p:sp>
      <p:sp>
        <p:nvSpPr>
          <p:cNvPr id="10" name="Oval 9"/>
          <p:cNvSpPr/>
          <p:nvPr/>
        </p:nvSpPr>
        <p:spPr>
          <a:xfrm>
            <a:off x="7559157" y="3213884"/>
            <a:ext cx="3336700" cy="680622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 smtClean="0">
              <a:solidFill>
                <a:schemeClr val="bg1"/>
              </a:solidFill>
            </a:endParaRPr>
          </a:p>
          <a:p>
            <a:pPr algn="ctr"/>
            <a:r>
              <a:rPr lang="x-none" sz="3200" b="1" dirty="0" smtClean="0">
                <a:solidFill>
                  <a:schemeClr val="bg1"/>
                </a:solidFill>
              </a:rPr>
              <a:t>непријатељ</a:t>
            </a:r>
            <a:endParaRPr lang="x-none" sz="3200" b="1" dirty="0">
              <a:solidFill>
                <a:schemeClr val="bg1"/>
              </a:solidFill>
            </a:endParaRPr>
          </a:p>
          <a:p>
            <a:pPr algn="ctr"/>
            <a:endParaRPr lang="x-none" sz="3200" dirty="0"/>
          </a:p>
        </p:txBody>
      </p:sp>
      <p:sp>
        <p:nvSpPr>
          <p:cNvPr id="11" name="Oval 10"/>
          <p:cNvSpPr/>
          <p:nvPr/>
        </p:nvSpPr>
        <p:spPr>
          <a:xfrm>
            <a:off x="7894682" y="3677321"/>
            <a:ext cx="3335628" cy="86288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solidFill>
                  <a:schemeClr val="bg1"/>
                </a:solidFill>
              </a:rPr>
              <a:t>непријатељ</a:t>
            </a:r>
            <a:endParaRPr lang="x-none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96" y="4660303"/>
            <a:ext cx="1386022" cy="110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 smtClean="0">
                <a:solidFill>
                  <a:schemeClr val="bg1"/>
                </a:solidFill>
              </a:rPr>
              <a:t>А  сад ,пријатељи,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 b="1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endParaRPr lang="x-none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x-none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x-none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x-none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x-none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x-none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x-none" b="1" dirty="0">
                <a:solidFill>
                  <a:schemeClr val="bg1"/>
                </a:solidFill>
              </a:rPr>
              <a:t> </a:t>
            </a:r>
            <a:r>
              <a:rPr lang="x-none" b="1" dirty="0" smtClean="0">
                <a:solidFill>
                  <a:schemeClr val="bg1"/>
                </a:solidFill>
              </a:rPr>
              <a:t>                                                                             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16</a:t>
            </a:fld>
            <a:endParaRPr lang="x-none"/>
          </a:p>
        </p:txBody>
      </p:sp>
      <p:sp>
        <p:nvSpPr>
          <p:cNvPr id="2" name="Explosion 1 1"/>
          <p:cNvSpPr/>
          <p:nvPr/>
        </p:nvSpPr>
        <p:spPr>
          <a:xfrm>
            <a:off x="2924578" y="1870075"/>
            <a:ext cx="7482625" cy="3184257"/>
          </a:xfrm>
          <a:prstGeom prst="irregularSeal1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b="1" dirty="0" smtClean="0"/>
              <a:t>Задаци !</a:t>
            </a:r>
            <a:endParaRPr lang="x-none" sz="5400" b="1" dirty="0"/>
          </a:p>
        </p:txBody>
      </p:sp>
    </p:spTree>
    <p:extLst>
      <p:ext uri="{BB962C8B-B14F-4D97-AF65-F5344CB8AC3E}">
        <p14:creationId xmlns:p14="http://schemas.microsoft.com/office/powerpoint/2010/main" xmlns="" val="115055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 smtClean="0">
                <a:solidFill>
                  <a:schemeClr val="bg1"/>
                </a:solidFill>
              </a:rPr>
              <a:t>Ево  првог задатка:  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204" y="1793899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x-none" sz="32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12198" y="2208283"/>
            <a:ext cx="5181600" cy="4351338"/>
          </a:xfrm>
        </p:spPr>
        <p:txBody>
          <a:bodyPr/>
          <a:lstStyle/>
          <a:p>
            <a:endParaRPr lang="x-none" sz="3200" i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x-none" sz="32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17</a:t>
            </a:fld>
            <a:endParaRPr lang="x-none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Oval 13"/>
              <p:cNvSpPr/>
              <p:nvPr/>
            </p:nvSpPr>
            <p:spPr>
              <a:xfrm>
                <a:off x="1183446" y="1525284"/>
                <a:ext cx="4664567" cy="15615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r-Cyrl-RS" sz="3200" b="1" dirty="0" smtClean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sr-Latn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)∙(−</m:t>
                    </m:r>
                    <m:r>
                      <a:rPr lang="sr-Cyrl-R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sr-Cyrl-R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sr-Latn-R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Latn-RS" sz="4000" b="1" dirty="0"/>
              </a:p>
              <a:p>
                <a:endParaRPr lang="sr-Latn-RS" dirty="0"/>
              </a:p>
            </p:txBody>
          </p:sp>
        </mc:Choice>
        <mc:Fallback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446" y="1525284"/>
                <a:ext cx="4664567" cy="1561519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Oval 16"/>
              <p:cNvSpPr/>
              <p:nvPr/>
            </p:nvSpPr>
            <p:spPr>
              <a:xfrm>
                <a:off x="993746" y="3547624"/>
                <a:ext cx="5571720" cy="19616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sr-Latn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</m:t>
                    </m:r>
                  </m:oMath>
                </a14:m>
                <a:r>
                  <a:rPr lang="sr-Latn-RS" sz="4000" b="1" dirty="0" smtClean="0"/>
                  <a:t/>
                </a:r>
                <a14:m>
                  <m:oMath xmlns:m="http://schemas.openxmlformats.org/officeDocument/2006/math"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|∙|−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|=+(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)=+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𝟒𝟖</m:t>
                    </m:r>
                  </m:oMath>
                </a14:m>
                <a:endParaRPr lang="sr-Latn-RS" sz="4000" b="1" dirty="0"/>
              </a:p>
            </p:txBody>
          </p:sp>
        </mc:Choice>
        <mc:Fallback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46" y="3547624"/>
                <a:ext cx="5571720" cy="1961624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rved Left Arrow 18"/>
          <p:cNvSpPr/>
          <p:nvPr/>
        </p:nvSpPr>
        <p:spPr>
          <a:xfrm>
            <a:off x="4275786" y="2885445"/>
            <a:ext cx="748706" cy="985283"/>
          </a:xfrm>
          <a:prstGeom prst="curvedLeftArrow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Oval 19"/>
              <p:cNvSpPr/>
              <p:nvPr/>
            </p:nvSpPr>
            <p:spPr>
              <a:xfrm>
                <a:off x="6122558" y="1491387"/>
                <a:ext cx="4631301" cy="16293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r-Cyrl-RS" sz="4000" b="1" dirty="0" smtClean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sr-Latn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</m:oMath>
                </a14:m>
                <a:r>
                  <a:rPr lang="sr-Latn-RS" sz="4000" b="1" dirty="0" smtClean="0"/>
                  <a:t/>
                </a:r>
                <a14:m>
                  <m:oMath xmlns:m="http://schemas.openxmlformats.org/officeDocument/2006/math"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sr-Latn-RS" sz="4000" b="1" dirty="0"/>
              </a:p>
            </p:txBody>
          </p:sp>
        </mc:Choice>
        <mc:Fallback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558" y="1491387"/>
                <a:ext cx="4631301" cy="1629311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Oval 20"/>
              <p:cNvSpPr/>
              <p:nvPr/>
            </p:nvSpPr>
            <p:spPr>
              <a:xfrm>
                <a:off x="5983972" y="3378086"/>
                <a:ext cx="5255996" cy="237105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|−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|∙|+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|=−(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)=−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𝟖𝟏</m:t>
                      </m:r>
                    </m:oMath>
                  </m:oMathPara>
                </a14:m>
                <a:endParaRPr lang="sr-Latn-RS" sz="4000" b="1" dirty="0"/>
              </a:p>
            </p:txBody>
          </p:sp>
        </mc:Choice>
        <mc:Fallback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72" y="3378086"/>
                <a:ext cx="5255996" cy="2371058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urved Right Arrow 21"/>
          <p:cNvSpPr/>
          <p:nvPr/>
        </p:nvSpPr>
        <p:spPr>
          <a:xfrm>
            <a:off x="6404555" y="2885445"/>
            <a:ext cx="575794" cy="1084123"/>
          </a:xfrm>
          <a:prstGeom prst="curvedRightArrow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1192" y="4654515"/>
            <a:ext cx="13525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882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 smtClean="0">
                <a:solidFill>
                  <a:schemeClr val="bg1"/>
                </a:solidFill>
              </a:rPr>
              <a:t>         Још један задатак !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x-none" sz="3200" b="1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endParaRPr lang="x-none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x-none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x-none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x-none" sz="3200" b="1" dirty="0">
                <a:solidFill>
                  <a:schemeClr val="bg1"/>
                </a:solidFill>
              </a:rPr>
              <a:t> </a:t>
            </a:r>
            <a:r>
              <a:rPr lang="x-none" sz="3200" b="1" dirty="0" smtClean="0">
                <a:solidFill>
                  <a:schemeClr val="bg1"/>
                </a:solidFill>
              </a:rPr>
              <a:t>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18</a:t>
            </a:fld>
            <a:endParaRPr lang="x-none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Oval 9"/>
              <p:cNvSpPr/>
              <p:nvPr/>
            </p:nvSpPr>
            <p:spPr>
              <a:xfrm>
                <a:off x="1491819" y="1906072"/>
                <a:ext cx="1584101" cy="11462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r-Latn-RS" sz="4000" b="1" dirty="0"/>
              </a:p>
            </p:txBody>
          </p:sp>
        </mc:Choice>
        <mc:Fallback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19" y="1906072"/>
                <a:ext cx="1584101" cy="1146221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Oval 10"/>
              <p:cNvSpPr/>
              <p:nvPr/>
            </p:nvSpPr>
            <p:spPr>
              <a:xfrm>
                <a:off x="2954734" y="3052293"/>
                <a:ext cx="1429554" cy="106894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sr-Latn-RS" sz="4000" dirty="0"/>
              </a:p>
            </p:txBody>
          </p:sp>
        </mc:Choice>
        <mc:Fallback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734" y="3052293"/>
                <a:ext cx="1429554" cy="1068948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/>
          <p:cNvSpPr/>
          <p:nvPr/>
        </p:nvSpPr>
        <p:spPr>
          <a:xfrm rot="2132794">
            <a:off x="3005341" y="2346093"/>
            <a:ext cx="1736497" cy="528034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Oval 12"/>
              <p:cNvSpPr/>
              <p:nvPr/>
            </p:nvSpPr>
            <p:spPr>
              <a:xfrm>
                <a:off x="4030956" y="1801702"/>
                <a:ext cx="618752" cy="6839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sr-Latn-RS" sz="4000" b="1" dirty="0"/>
              </a:p>
            </p:txBody>
          </p:sp>
        </mc:Choice>
        <mc:Fallback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56" y="1801702"/>
                <a:ext cx="618752" cy="683921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rved Up Arrow 13"/>
          <p:cNvSpPr/>
          <p:nvPr/>
        </p:nvSpPr>
        <p:spPr>
          <a:xfrm>
            <a:off x="4435470" y="3493930"/>
            <a:ext cx="2065352" cy="861534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Oval 14"/>
              <p:cNvSpPr/>
              <p:nvPr/>
            </p:nvSpPr>
            <p:spPr>
              <a:xfrm>
                <a:off x="4962498" y="3345595"/>
                <a:ext cx="653215" cy="52130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RS" sz="4000" b="1" dirty="0"/>
              </a:p>
            </p:txBody>
          </p:sp>
        </mc:Choice>
        <mc:Fallback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498" y="3345595"/>
                <a:ext cx="653215" cy="521304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5726017" y="2211430"/>
            <a:ext cx="1219200" cy="1213281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/>
              <a:t>?</a:t>
            </a:r>
          </a:p>
        </p:txBody>
      </p:sp>
      <p:sp>
        <p:nvSpPr>
          <p:cNvPr id="17" name="Curved Down Arrow 16"/>
          <p:cNvSpPr/>
          <p:nvPr/>
        </p:nvSpPr>
        <p:spPr>
          <a:xfrm rot="2545927">
            <a:off x="7063072" y="2468936"/>
            <a:ext cx="2204873" cy="1045378"/>
          </a:xfrm>
          <a:prstGeom prst="curvedDownArrow">
            <a:avLst>
              <a:gd name="adj1" fmla="val 25000"/>
              <a:gd name="adj2" fmla="val 50000"/>
              <a:gd name="adj3" fmla="val 2783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Oval 17"/>
              <p:cNvSpPr/>
              <p:nvPr/>
            </p:nvSpPr>
            <p:spPr>
              <a:xfrm>
                <a:off x="7613627" y="2745886"/>
                <a:ext cx="628482" cy="746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sr-Latn-RS" sz="4000" b="1" dirty="0"/>
              </a:p>
            </p:txBody>
          </p:sp>
        </mc:Choice>
        <mc:Fallback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627" y="2745886"/>
                <a:ext cx="628482" cy="746975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Oval 18"/>
              <p:cNvSpPr/>
              <p:nvPr/>
            </p:nvSpPr>
            <p:spPr>
              <a:xfrm>
                <a:off x="7844767" y="3863255"/>
                <a:ext cx="1128420" cy="9844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sr-Latn-RS" sz="4000" b="1" dirty="0"/>
              </a:p>
            </p:txBody>
          </p:sp>
        </mc:Choice>
        <mc:Fallback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767" y="3863255"/>
                <a:ext cx="1128420" cy="984418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rved Up Arrow 19"/>
          <p:cNvSpPr/>
          <p:nvPr/>
        </p:nvSpPr>
        <p:spPr>
          <a:xfrm rot="18784228">
            <a:off x="8961882" y="3768595"/>
            <a:ext cx="2026571" cy="961538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Oval 20"/>
              <p:cNvSpPr/>
              <p:nvPr/>
            </p:nvSpPr>
            <p:spPr>
              <a:xfrm>
                <a:off x="9396140" y="3878398"/>
                <a:ext cx="701952" cy="5280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RS" sz="4000" b="1" dirty="0"/>
              </a:p>
            </p:txBody>
          </p:sp>
        </mc:Choice>
        <mc:Fallback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140" y="3878398"/>
                <a:ext cx="701952" cy="528034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9331859" y="1856859"/>
            <a:ext cx="1542944" cy="1420043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 smtClean="0"/>
              <a:t>?</a:t>
            </a:r>
            <a:endParaRPr lang="x-none" sz="4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Oval 1"/>
              <p:cNvSpPr/>
              <p:nvPr/>
            </p:nvSpPr>
            <p:spPr>
              <a:xfrm>
                <a:off x="5640840" y="2148700"/>
                <a:ext cx="1329503" cy="13298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Cyrl-RS" sz="32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r-Cyrl-R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</m:t>
                      </m:r>
                    </m:oMath>
                  </m:oMathPara>
                </a14:m>
                <a:endParaRPr lang="sr-Latn-RS" sz="4000" b="1" dirty="0"/>
              </a:p>
              <a:p>
                <a:pPr algn="ctr"/>
                <a:endParaRPr lang="sr-Latn-RS" sz="3200" dirty="0"/>
              </a:p>
            </p:txBody>
          </p:sp>
        </mc:Choice>
        <mc:Fallback>
          <p:sp>
            <p:nvSpPr>
              <p:cNvPr id="2" name="Ova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40" y="2148700"/>
                <a:ext cx="1329503" cy="1329890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Oval 2"/>
              <p:cNvSpPr/>
              <p:nvPr/>
            </p:nvSpPr>
            <p:spPr>
              <a:xfrm>
                <a:off x="9334183" y="1814510"/>
                <a:ext cx="1564547" cy="14944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Cyrl-RS" sz="32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sr-Latn-RS" sz="4000" b="1" dirty="0"/>
              </a:p>
              <a:p>
                <a:pPr algn="ctr"/>
                <a:endParaRPr lang="sr-Latn-RS" dirty="0"/>
              </a:p>
            </p:txBody>
          </p:sp>
        </mc:Choice>
        <mc:Fallback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183" y="1814510"/>
                <a:ext cx="1564547" cy="1494463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764" y="4782204"/>
            <a:ext cx="13525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78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 smtClean="0">
                <a:solidFill>
                  <a:schemeClr val="bg1"/>
                </a:solidFill>
              </a:rPr>
              <a:t>Врло  сличан  претходном,само  треба  стићи  на  врх  ,,степеница“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/>
            <a:r>
              <a:rPr lang="x-none" sz="3600" dirty="0" smtClean="0">
                <a:solidFill>
                  <a:schemeClr val="bg1"/>
                </a:solidFill>
              </a:rPr>
              <a:t>Степенице   попуњавамо  тако  да                значи   a·b=c .</a:t>
            </a:r>
          </a:p>
          <a:p>
            <a:r>
              <a:rPr lang="x-none" sz="3600" dirty="0" smtClean="0">
                <a:solidFill>
                  <a:schemeClr val="bg1"/>
                </a:solidFill>
              </a:rPr>
              <a:t>Попуњаваћемо </a:t>
            </a:r>
          </a:p>
          <a:p>
            <a:pPr marL="0" indent="0">
              <a:buNone/>
            </a:pPr>
            <a:r>
              <a:rPr lang="x-none" sz="3600" dirty="0" smtClean="0">
                <a:solidFill>
                  <a:schemeClr val="bg1"/>
                </a:solidFill>
              </a:rPr>
              <a:t> слева  удесно  и </a:t>
            </a:r>
          </a:p>
          <a:p>
            <a:pPr marL="0" indent="0">
              <a:buNone/>
            </a:pPr>
            <a:r>
              <a:rPr lang="x-none" sz="3600" dirty="0" smtClean="0">
                <a:solidFill>
                  <a:schemeClr val="bg1"/>
                </a:solidFill>
              </a:rPr>
              <a:t> овог пута ћемо</a:t>
            </a:r>
          </a:p>
          <a:p>
            <a:pPr marL="0" indent="0">
              <a:buNone/>
            </a:pPr>
            <a:r>
              <a:rPr lang="x-none" sz="3600" dirty="0" smtClean="0">
                <a:solidFill>
                  <a:schemeClr val="bg1"/>
                </a:solidFill>
              </a:rPr>
              <a:t>  позитивне  </a:t>
            </a:r>
          </a:p>
          <a:p>
            <a:pPr marL="0" indent="0">
              <a:buNone/>
            </a:pPr>
            <a:r>
              <a:rPr lang="x-none" sz="3600" dirty="0" smtClean="0">
                <a:solidFill>
                  <a:schemeClr val="bg1"/>
                </a:solidFill>
              </a:rPr>
              <a:t> писати  без знака.              </a:t>
            </a:r>
            <a:endParaRPr lang="x-none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19</a:t>
            </a:fld>
            <a:endParaRPr lang="x-none"/>
          </a:p>
        </p:txBody>
      </p:sp>
      <p:sp>
        <p:nvSpPr>
          <p:cNvPr id="5" name="Rectangle 4"/>
          <p:cNvSpPr/>
          <p:nvPr/>
        </p:nvSpPr>
        <p:spPr>
          <a:xfrm>
            <a:off x="8499732" y="2343203"/>
            <a:ext cx="631715" cy="4765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 smtClean="0">
                <a:solidFill>
                  <a:schemeClr val="bg1"/>
                </a:solidFill>
              </a:rPr>
              <a:t>а</a:t>
            </a:r>
            <a:endParaRPr lang="x-none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31447" y="2348890"/>
            <a:ext cx="631064" cy="4765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 smtClean="0">
                <a:solidFill>
                  <a:schemeClr val="bg1"/>
                </a:solidFill>
              </a:rPr>
              <a:t>b</a:t>
            </a:r>
            <a:endParaRPr lang="x-none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22354" y="1778584"/>
            <a:ext cx="618186" cy="5440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 smtClean="0">
                <a:solidFill>
                  <a:schemeClr val="bg1"/>
                </a:solidFill>
              </a:rPr>
              <a:t>c</a:t>
            </a:r>
            <a:endParaRPr lang="x-none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4451" y="5002294"/>
            <a:ext cx="1007453" cy="795129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 smtClean="0">
                <a:solidFill>
                  <a:schemeClr val="bg1"/>
                </a:solidFill>
              </a:rPr>
              <a:t>4</a:t>
            </a:r>
            <a:endParaRPr lang="x-none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5661905" y="4996038"/>
                <a:ext cx="1175566" cy="82618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sr-Latn-RS" sz="4000" b="1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905" y="4996038"/>
                <a:ext cx="1175566" cy="82618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6837471" y="4988149"/>
                <a:ext cx="1097960" cy="81449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Cyrl-RS" sz="4000" b="1" dirty="0" smtClean="0">
                    <a:solidFill>
                      <a:schemeClr val="bg1"/>
                    </a:solidFill>
                  </a:rPr>
                  <a:t>2</a:t>
                </a:r>
                <a:endParaRPr lang="sr-Latn-RS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471" y="4988149"/>
                <a:ext cx="1097960" cy="814498"/>
              </a:xfrm>
              <a:prstGeom prst="rect">
                <a:avLst/>
              </a:prstGeom>
              <a:blipFill rotWithShape="0">
                <a:blip r:embed="rId3"/>
                <a:stretch>
                  <a:fillRect t="-5109" r="-5464" b="-2335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7941728" y="4968573"/>
                <a:ext cx="1089775" cy="85365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sr-Latn-RS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728" y="4968573"/>
                <a:ext cx="1089775" cy="8536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151549" y="4109012"/>
            <a:ext cx="1066281" cy="859561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49687" y="4125085"/>
            <a:ext cx="1053699" cy="844904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 smtClean="0">
                <a:solidFill>
                  <a:schemeClr val="bg1"/>
                </a:solidFill>
              </a:rPr>
              <a:t>?</a:t>
            </a:r>
            <a:endParaRPr lang="x-none" sz="4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34787" y="4086546"/>
            <a:ext cx="1148726" cy="90949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 smtClean="0">
                <a:solidFill>
                  <a:schemeClr val="bg1"/>
                </a:solidFill>
              </a:rPr>
              <a:t>?</a:t>
            </a:r>
            <a:endParaRPr lang="x-none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61904" y="3204919"/>
            <a:ext cx="1160529" cy="886446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22434" y="3204919"/>
            <a:ext cx="1119294" cy="881628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 smtClean="0">
                <a:solidFill>
                  <a:schemeClr val="bg1"/>
                </a:solidFill>
              </a:rPr>
              <a:t>?</a:t>
            </a:r>
            <a:endParaRPr lang="x-none" sz="4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0206" y="2342133"/>
            <a:ext cx="1362441" cy="86696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 smtClean="0">
                <a:solidFill>
                  <a:schemeClr val="bg1"/>
                </a:solidFill>
              </a:rPr>
              <a:t>?</a:t>
            </a:r>
            <a:endParaRPr lang="x-none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Rectangle 17"/>
              <p:cNvSpPr/>
              <p:nvPr/>
            </p:nvSpPr>
            <p:spPr>
              <a:xfrm>
                <a:off x="5145477" y="4108226"/>
                <a:ext cx="1072809" cy="86034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sr-Latn-RS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477" y="4108226"/>
                <a:ext cx="1072809" cy="8603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224358" y="4086466"/>
            <a:ext cx="1157723" cy="901683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 smtClean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x-none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/>
              <p:cNvSpPr/>
              <p:nvPr/>
            </p:nvSpPr>
            <p:spPr>
              <a:xfrm>
                <a:off x="7391372" y="4098919"/>
                <a:ext cx="1195300" cy="8903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sr-Latn-RS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372" y="4098919"/>
                <a:ext cx="1195300" cy="8903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/>
              <p:cNvSpPr/>
              <p:nvPr/>
            </p:nvSpPr>
            <p:spPr>
              <a:xfrm>
                <a:off x="5596749" y="3215287"/>
                <a:ext cx="1242161" cy="87117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𝟕𝟐</m:t>
                      </m:r>
                    </m:oMath>
                  </m:oMathPara>
                </a14:m>
                <a:endParaRPr lang="sr-Latn-RS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49" y="3215287"/>
                <a:ext cx="1242161" cy="8711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6822434" y="3189394"/>
                <a:ext cx="1227746" cy="90433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sr-Latn-RS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434" y="3189394"/>
                <a:ext cx="1227746" cy="9043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171097" y="2308498"/>
            <a:ext cx="1388936" cy="891603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 smtClean="0">
                <a:solidFill>
                  <a:schemeClr val="bg1"/>
                </a:solidFill>
              </a:rPr>
              <a:t>4320</a:t>
            </a:r>
            <a:endParaRPr lang="x-none" sz="4000" b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7253" y="743346"/>
            <a:ext cx="1880435" cy="162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93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770237"/>
            <a:ext cx="9144000" cy="948210"/>
          </a:xfrm>
        </p:spPr>
        <p:txBody>
          <a:bodyPr>
            <a:normAutofit/>
          </a:bodyPr>
          <a:lstStyle/>
          <a:p>
            <a:pPr algn="ctr"/>
            <a:r>
              <a:rPr lang="x-none" dirty="0" smtClean="0">
                <a:solidFill>
                  <a:schemeClr val="bg1"/>
                </a:solidFill>
              </a:rPr>
              <a:t>Остављамо  мало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x-none" sz="5400" dirty="0">
                <a:solidFill>
                  <a:schemeClr val="bg1"/>
                </a:solidFill>
              </a:rPr>
              <a:t>и</a:t>
            </a:r>
            <a:r>
              <a:rPr lang="x-none" sz="4400" dirty="0" smtClean="0">
                <a:solidFill>
                  <a:schemeClr val="bg1"/>
                </a:solidFill>
              </a:rPr>
              <a:t> </a:t>
            </a:r>
            <a:r>
              <a:rPr lang="x-none" sz="5400" dirty="0" smtClean="0">
                <a:solidFill>
                  <a:schemeClr val="bg1"/>
                </a:solidFill>
              </a:rPr>
              <a:t>враћамо  се </a:t>
            </a:r>
            <a:endParaRPr lang="x-none" sz="5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2</a:t>
            </a:fld>
            <a:endParaRPr lang="x-none"/>
          </a:p>
        </p:txBody>
      </p:sp>
      <p:sp>
        <p:nvSpPr>
          <p:cNvPr id="9" name="Oval 8"/>
          <p:cNvSpPr/>
          <p:nvPr/>
        </p:nvSpPr>
        <p:spPr>
          <a:xfrm>
            <a:off x="1139321" y="1847791"/>
            <a:ext cx="4341254" cy="2081948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b="1" dirty="0" smtClean="0"/>
              <a:t>троуглове</a:t>
            </a:r>
            <a:endParaRPr lang="x-none" sz="4400" b="1" dirty="0"/>
          </a:p>
        </p:txBody>
      </p:sp>
      <p:sp>
        <p:nvSpPr>
          <p:cNvPr id="10" name="Right Triangle 9"/>
          <p:cNvSpPr/>
          <p:nvPr/>
        </p:nvSpPr>
        <p:spPr>
          <a:xfrm>
            <a:off x="1646887" y="2770227"/>
            <a:ext cx="2292439" cy="888642"/>
          </a:xfrm>
          <a:prstGeom prst="rtTriangle">
            <a:avLst/>
          </a:prstGeom>
          <a:solidFill>
            <a:srgbClr val="CCFFCC"/>
          </a:solidFill>
          <a:scene3d>
            <a:camera prst="isometricOffAxis1Top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Isosceles Triangle 10"/>
          <p:cNvSpPr/>
          <p:nvPr/>
        </p:nvSpPr>
        <p:spPr>
          <a:xfrm>
            <a:off x="2791725" y="1868787"/>
            <a:ext cx="1863681" cy="923723"/>
          </a:xfrm>
          <a:prstGeom prst="triangle">
            <a:avLst/>
          </a:prstGeom>
          <a:solidFill>
            <a:srgbClr val="99FFCC"/>
          </a:solidFill>
          <a:scene3d>
            <a:camera prst="isometricOffAxis2Top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/>
          <p:cNvSpPr/>
          <p:nvPr/>
        </p:nvSpPr>
        <p:spPr>
          <a:xfrm rot="1575178">
            <a:off x="7038956" y="2269905"/>
            <a:ext cx="4151250" cy="2091258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b="1" dirty="0" smtClean="0"/>
              <a:t>бројевима</a:t>
            </a:r>
            <a:endParaRPr lang="x-none" sz="4400" b="1" dirty="0"/>
          </a:p>
        </p:txBody>
      </p:sp>
      <p:sp>
        <p:nvSpPr>
          <p:cNvPr id="14" name="Oval 13"/>
          <p:cNvSpPr/>
          <p:nvPr/>
        </p:nvSpPr>
        <p:spPr>
          <a:xfrm>
            <a:off x="3030215" y="4429919"/>
            <a:ext cx="5937159" cy="1567448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4400" b="1" dirty="0" smtClean="0"/>
              <a:t>Јупи !</a:t>
            </a:r>
            <a:endParaRPr lang="x-none" sz="4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050" y="4518966"/>
            <a:ext cx="1905000" cy="130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0538" y="4542102"/>
            <a:ext cx="1445038" cy="1304925"/>
          </a:xfrm>
          <a:prstGeom prst="rect">
            <a:avLst/>
          </a:prstGeom>
        </p:spPr>
      </p:pic>
      <p:sp>
        <p:nvSpPr>
          <p:cNvPr id="2" name="Isosceles Triangle 1"/>
          <p:cNvSpPr/>
          <p:nvPr/>
        </p:nvSpPr>
        <p:spPr>
          <a:xfrm>
            <a:off x="4655405" y="2588683"/>
            <a:ext cx="551645" cy="576344"/>
          </a:xfrm>
          <a:prstGeom prst="triangle">
            <a:avLst/>
          </a:prstGeom>
          <a:solidFill>
            <a:srgbClr val="CCFFCC"/>
          </a:solidFill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9199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 smtClean="0">
                <a:solidFill>
                  <a:schemeClr val="bg1"/>
                </a:solidFill>
              </a:rPr>
              <a:t>Видите  да  није тешко !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x-none" sz="4100" b="1" dirty="0">
                <a:solidFill>
                  <a:schemeClr val="bg1"/>
                </a:solidFill>
              </a:rPr>
              <a:t> </a:t>
            </a:r>
            <a:r>
              <a:rPr lang="x-none" sz="3900" dirty="0" smtClean="0">
                <a:solidFill>
                  <a:schemeClr val="bg1"/>
                </a:solidFill>
              </a:rPr>
              <a:t>Зато   научите  добро!</a:t>
            </a:r>
          </a:p>
          <a:p>
            <a:pPr marL="0" indent="0">
              <a:buNone/>
            </a:pPr>
            <a:endParaRPr lang="x-none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x-none" sz="32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x-none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x-none" sz="3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x-none" b="1" dirty="0" smtClean="0">
                <a:solidFill>
                  <a:schemeClr val="bg1"/>
                </a:solidFill>
              </a:rPr>
              <a:t>                             </a:t>
            </a:r>
          </a:p>
          <a:p>
            <a:pPr marL="0" indent="0">
              <a:buNone/>
            </a:pPr>
            <a:r>
              <a:rPr lang="x-none" b="1" dirty="0">
                <a:solidFill>
                  <a:schemeClr val="bg1"/>
                </a:solidFill>
              </a:rPr>
              <a:t> </a:t>
            </a:r>
            <a:r>
              <a:rPr lang="x-none" b="1" dirty="0" smtClean="0">
                <a:solidFill>
                  <a:schemeClr val="bg1"/>
                </a:solidFill>
              </a:rPr>
              <a:t>                                                          </a:t>
            </a:r>
          </a:p>
          <a:p>
            <a:pPr marL="0" indent="0">
              <a:buNone/>
            </a:pPr>
            <a:r>
              <a:rPr lang="x-none" b="1" dirty="0">
                <a:solidFill>
                  <a:schemeClr val="bg1"/>
                </a:solidFill>
              </a:rPr>
              <a:t> </a:t>
            </a:r>
            <a:r>
              <a:rPr lang="x-none" b="1" dirty="0" smtClean="0">
                <a:solidFill>
                  <a:schemeClr val="bg1"/>
                </a:solidFill>
              </a:rPr>
              <a:t>          </a:t>
            </a:r>
          </a:p>
          <a:p>
            <a:pPr marL="0" indent="0">
              <a:buNone/>
            </a:pPr>
            <a:r>
              <a:rPr lang="x-none" b="1" dirty="0">
                <a:solidFill>
                  <a:schemeClr val="bg1"/>
                </a:solidFill>
              </a:rPr>
              <a:t> </a:t>
            </a:r>
            <a:r>
              <a:rPr lang="x-none" b="1" dirty="0" smtClean="0">
                <a:solidFill>
                  <a:schemeClr val="bg1"/>
                </a:solidFill>
              </a:rPr>
              <a:t>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20</a:t>
            </a:fld>
            <a:endParaRPr lang="x-none"/>
          </a:p>
        </p:txBody>
      </p:sp>
      <p:sp>
        <p:nvSpPr>
          <p:cNvPr id="5" name="Oval 4"/>
          <p:cNvSpPr/>
          <p:nvPr/>
        </p:nvSpPr>
        <p:spPr>
          <a:xfrm>
            <a:off x="5980090" y="1561825"/>
            <a:ext cx="4482921" cy="134898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А  научићете </a:t>
            </a:r>
            <a:r>
              <a:rPr lang="x-none" sz="3600" b="1" u="sng" dirty="0" smtClean="0">
                <a:solidFill>
                  <a:schemeClr val="bg1"/>
                </a:solidFill>
              </a:rPr>
              <a:t>вежбањем</a:t>
            </a:r>
            <a:r>
              <a:rPr lang="x-none" sz="3600" b="1" u="sng" dirty="0">
                <a:solidFill>
                  <a:schemeClr val="bg1"/>
                </a:solidFill>
              </a:rPr>
              <a:t>!</a:t>
            </a:r>
          </a:p>
          <a:p>
            <a:pPr algn="ctr"/>
            <a:endParaRPr lang="x-none" dirty="0"/>
          </a:p>
        </p:txBody>
      </p:sp>
      <p:sp>
        <p:nvSpPr>
          <p:cNvPr id="6" name="Oval 5"/>
          <p:cNvSpPr/>
          <p:nvPr/>
        </p:nvSpPr>
        <p:spPr>
          <a:xfrm>
            <a:off x="4803821" y="2537138"/>
            <a:ext cx="5924280" cy="3572241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b="1" dirty="0" smtClean="0">
              <a:solidFill>
                <a:schemeClr val="bg1"/>
              </a:solidFill>
            </a:endParaRPr>
          </a:p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А затим  урадите </a:t>
            </a:r>
            <a:r>
              <a:rPr lang="x-none" sz="3600" b="1" u="sng" dirty="0" smtClean="0">
                <a:solidFill>
                  <a:schemeClr val="bg1"/>
                </a:solidFill>
              </a:rPr>
              <a:t>домаћи</a:t>
            </a:r>
            <a:r>
              <a:rPr lang="x-none" sz="3600" b="1" dirty="0" smtClean="0">
                <a:solidFill>
                  <a:schemeClr val="bg1"/>
                </a:solidFill>
              </a:rPr>
              <a:t>: </a:t>
            </a:r>
            <a:r>
              <a:rPr lang="x-none" sz="3600" b="1" u="sng" smtClean="0">
                <a:solidFill>
                  <a:schemeClr val="bg1"/>
                </a:solidFill>
              </a:rPr>
              <a:t>Збирка </a:t>
            </a:r>
            <a:r>
              <a:rPr lang="x-none" sz="3600" b="1" smtClean="0">
                <a:solidFill>
                  <a:schemeClr val="bg1"/>
                </a:solidFill>
              </a:rPr>
              <a:t>задатака(Клет), </a:t>
            </a:r>
            <a:endParaRPr lang="x-none" sz="3600" b="1" dirty="0" smtClean="0">
              <a:solidFill>
                <a:schemeClr val="bg1"/>
              </a:solidFill>
            </a:endParaRPr>
          </a:p>
          <a:p>
            <a:pPr algn="ctr"/>
            <a:r>
              <a:rPr lang="x-none" sz="3600" b="1" u="sng" dirty="0" smtClean="0">
                <a:solidFill>
                  <a:schemeClr val="bg1"/>
                </a:solidFill>
              </a:rPr>
              <a:t> стране </a:t>
            </a:r>
            <a:r>
              <a:rPr lang="x-none" sz="4000" b="1" dirty="0" smtClean="0">
                <a:solidFill>
                  <a:schemeClr val="bg1"/>
                </a:solidFill>
              </a:rPr>
              <a:t>17 и  18 </a:t>
            </a:r>
          </a:p>
          <a:p>
            <a:pPr algn="ctr"/>
            <a:r>
              <a:rPr lang="x-none" sz="3600" b="1" u="sng" dirty="0" smtClean="0">
                <a:solidFill>
                  <a:schemeClr val="bg1"/>
                </a:solidFill>
              </a:rPr>
              <a:t> задаци </a:t>
            </a:r>
            <a:r>
              <a:rPr lang="x-none" sz="4000" b="1" dirty="0" smtClean="0">
                <a:solidFill>
                  <a:schemeClr val="bg1"/>
                </a:solidFill>
              </a:rPr>
              <a:t>1,2,3,4 и 7  </a:t>
            </a:r>
            <a:endParaRPr lang="x-none" sz="4000" dirty="0"/>
          </a:p>
          <a:p>
            <a:pPr algn="ctr"/>
            <a:endParaRPr lang="x-none" sz="3200" u="sng" dirty="0"/>
          </a:p>
        </p:txBody>
      </p:sp>
      <p:sp>
        <p:nvSpPr>
          <p:cNvPr id="8" name="Oval 7"/>
          <p:cNvSpPr/>
          <p:nvPr/>
        </p:nvSpPr>
        <p:spPr>
          <a:xfrm>
            <a:off x="915472" y="2292439"/>
            <a:ext cx="4948708" cy="3816940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/>
              <a:t>За  почетак,  прочитајте лекцију  и у     </a:t>
            </a:r>
            <a:r>
              <a:rPr lang="x-none" sz="3600" b="1" u="sng" dirty="0" smtClean="0"/>
              <a:t>уџбенику(Клет)</a:t>
            </a:r>
            <a:r>
              <a:rPr lang="x-none" sz="3600" b="1" dirty="0" smtClean="0"/>
              <a:t>,на странама  </a:t>
            </a:r>
            <a:r>
              <a:rPr lang="x-none" sz="4000" b="1" dirty="0" smtClean="0"/>
              <a:t>26</a:t>
            </a:r>
            <a:r>
              <a:rPr lang="x-none" sz="3600" b="1" dirty="0" smtClean="0"/>
              <a:t> и </a:t>
            </a:r>
            <a:r>
              <a:rPr lang="x-none" sz="4000" b="1" dirty="0" smtClean="0"/>
              <a:t>27</a:t>
            </a:r>
            <a:r>
              <a:rPr lang="x-none" sz="3600" b="1" dirty="0" smtClean="0"/>
              <a:t>  </a:t>
            </a:r>
            <a:endParaRPr lang="x-none" sz="3600" b="1" dirty="0"/>
          </a:p>
        </p:txBody>
      </p:sp>
    </p:spTree>
    <p:extLst>
      <p:ext uri="{BB962C8B-B14F-4D97-AF65-F5344CB8AC3E}">
        <p14:creationId xmlns:p14="http://schemas.microsoft.com/office/powerpoint/2010/main" xmlns="" val="262712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 smtClean="0">
                <a:solidFill>
                  <a:schemeClr val="bg1"/>
                </a:solidFill>
              </a:rPr>
              <a:t>Време је  за  Перицу   !  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x-none" sz="3200" b="1" dirty="0" smtClean="0">
                <a:solidFill>
                  <a:schemeClr val="bg1"/>
                </a:solidFill>
              </a:rPr>
              <a:t> </a:t>
            </a:r>
            <a:r>
              <a:rPr lang="x-none" sz="3200" dirty="0" smtClean="0">
                <a:solidFill>
                  <a:schemeClr val="bg1"/>
                </a:solidFill>
              </a:rPr>
              <a:t>,,</a:t>
            </a:r>
            <a:r>
              <a:rPr lang="x-none" sz="3500" dirty="0" smtClean="0">
                <a:solidFill>
                  <a:schemeClr val="bg1"/>
                </a:solidFill>
              </a:rPr>
              <a:t>Перице, прочитај нам свој домаћи“-каже учитељица.</a:t>
            </a:r>
          </a:p>
          <a:p>
            <a:pPr algn="just"/>
            <a:r>
              <a:rPr lang="x-none" sz="3500" dirty="0" smtClean="0">
                <a:solidFill>
                  <a:schemeClr val="bg1"/>
                </a:solidFill>
              </a:rPr>
              <a:t>  Перица  прочита.</a:t>
            </a:r>
          </a:p>
          <a:p>
            <a:pPr algn="just"/>
            <a:r>
              <a:rPr lang="x-none" sz="3500" b="1" dirty="0" smtClean="0">
                <a:solidFill>
                  <a:schemeClr val="bg1"/>
                </a:solidFill>
              </a:rPr>
              <a:t> ,,</a:t>
            </a:r>
            <a:r>
              <a:rPr lang="x-none" sz="3500" dirty="0" smtClean="0">
                <a:solidFill>
                  <a:schemeClr val="bg1"/>
                </a:solidFill>
              </a:rPr>
              <a:t>Прочитај</a:t>
            </a:r>
            <a:r>
              <a:rPr lang="x-none" sz="3500" b="1" dirty="0" smtClean="0">
                <a:solidFill>
                  <a:schemeClr val="bg1"/>
                </a:solidFill>
              </a:rPr>
              <a:t>  </a:t>
            </a:r>
            <a:r>
              <a:rPr lang="x-none" sz="3500" b="1" u="sng" dirty="0" smtClean="0">
                <a:solidFill>
                  <a:schemeClr val="bg1"/>
                </a:solidFill>
              </a:rPr>
              <a:t>још једном</a:t>
            </a:r>
            <a:r>
              <a:rPr lang="x-none" sz="3500" dirty="0" smtClean="0">
                <a:solidFill>
                  <a:schemeClr val="bg1"/>
                </a:solidFill>
              </a:rPr>
              <a:t>“</a:t>
            </a:r>
            <a:r>
              <a:rPr lang="x-none" sz="3500" b="1" dirty="0" smtClean="0">
                <a:solidFill>
                  <a:schemeClr val="bg1"/>
                </a:solidFill>
              </a:rPr>
              <a:t>-</a:t>
            </a:r>
            <a:r>
              <a:rPr lang="x-none" sz="3500" dirty="0" smtClean="0">
                <a:solidFill>
                  <a:schemeClr val="bg1"/>
                </a:solidFill>
              </a:rPr>
              <a:t>каже учитељица</a:t>
            </a:r>
            <a:r>
              <a:rPr lang="x-none" sz="35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x-none" sz="3500" b="1" dirty="0" smtClean="0">
                <a:solidFill>
                  <a:schemeClr val="bg1"/>
                </a:solidFill>
              </a:rPr>
              <a:t>  </a:t>
            </a:r>
            <a:r>
              <a:rPr lang="x-none" sz="3500" dirty="0" smtClean="0">
                <a:solidFill>
                  <a:schemeClr val="bg1"/>
                </a:solidFill>
              </a:rPr>
              <a:t>Перица поново прочита.</a:t>
            </a:r>
          </a:p>
          <a:p>
            <a:pPr algn="just"/>
            <a:r>
              <a:rPr lang="x-none" sz="3500" b="1" dirty="0" smtClean="0">
                <a:solidFill>
                  <a:schemeClr val="bg1"/>
                </a:solidFill>
              </a:rPr>
              <a:t> </a:t>
            </a:r>
            <a:r>
              <a:rPr lang="x-none" sz="3500" dirty="0" smtClean="0">
                <a:solidFill>
                  <a:schemeClr val="bg1"/>
                </a:solidFill>
              </a:rPr>
              <a:t>,, Перице,  </a:t>
            </a:r>
            <a:r>
              <a:rPr lang="x-none" sz="3500" b="1" u="sng" dirty="0" smtClean="0">
                <a:solidFill>
                  <a:schemeClr val="bg1"/>
                </a:solidFill>
              </a:rPr>
              <a:t>још једном</a:t>
            </a:r>
            <a:r>
              <a:rPr lang="x-none" sz="3500" b="1" dirty="0" smtClean="0">
                <a:solidFill>
                  <a:schemeClr val="bg1"/>
                </a:solidFill>
              </a:rPr>
              <a:t>     </a:t>
            </a:r>
            <a:r>
              <a:rPr lang="x-none" sz="3500" dirty="0" smtClean="0">
                <a:solidFill>
                  <a:schemeClr val="bg1"/>
                </a:solidFill>
              </a:rPr>
              <a:t>да сви чују“-рече учитељица</a:t>
            </a:r>
            <a:r>
              <a:rPr lang="x-none" sz="35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x-none" sz="3500" b="1" dirty="0" smtClean="0">
                <a:solidFill>
                  <a:schemeClr val="bg1"/>
                </a:solidFill>
              </a:rPr>
              <a:t> </a:t>
            </a:r>
            <a:r>
              <a:rPr lang="x-none" sz="3500" dirty="0" smtClean="0">
                <a:solidFill>
                  <a:schemeClr val="bg1"/>
                </a:solidFill>
              </a:rPr>
              <a:t>,,Учитељице , што  ми  одмах  не  рече  да прочитам</a:t>
            </a:r>
            <a:r>
              <a:rPr lang="x-none" sz="3500" b="1" dirty="0" smtClean="0">
                <a:solidFill>
                  <a:schemeClr val="bg1"/>
                </a:solidFill>
              </a:rPr>
              <a:t>                       </a:t>
            </a:r>
            <a:r>
              <a:rPr lang="x-none" sz="3500" b="1" u="sng" dirty="0" smtClean="0">
                <a:solidFill>
                  <a:schemeClr val="bg1"/>
                </a:solidFill>
              </a:rPr>
              <a:t>трипут</a:t>
            </a:r>
            <a:r>
              <a:rPr lang="x-none" sz="3500" b="1" dirty="0" smtClean="0">
                <a:solidFill>
                  <a:schemeClr val="bg1"/>
                </a:solidFill>
              </a:rPr>
              <a:t>“-</a:t>
            </a:r>
            <a:r>
              <a:rPr lang="x-none" sz="3500" dirty="0" smtClean="0">
                <a:solidFill>
                  <a:schemeClr val="bg1"/>
                </a:solidFill>
              </a:rPr>
              <a:t>рече  Перица.</a:t>
            </a:r>
          </a:p>
          <a:p>
            <a:pPr algn="just"/>
            <a:r>
              <a:rPr lang="x-none" sz="3500" dirty="0" smtClean="0">
                <a:solidFill>
                  <a:schemeClr val="bg1"/>
                </a:solidFill>
              </a:rPr>
              <a:t>  ,,Хтела  сам  да сам схватиш  да је то </a:t>
            </a:r>
            <a:r>
              <a:rPr lang="x-none" sz="3500" b="1" u="sng" dirty="0" smtClean="0">
                <a:solidFill>
                  <a:schemeClr val="bg1"/>
                </a:solidFill>
              </a:rPr>
              <a:t>потпуно  исто</a:t>
            </a:r>
            <a:r>
              <a:rPr lang="x-none" sz="3500" dirty="0" smtClean="0">
                <a:solidFill>
                  <a:schemeClr val="bg1"/>
                </a:solidFill>
              </a:rPr>
              <a:t>“</a:t>
            </a:r>
            <a:r>
              <a:rPr lang="x-none" sz="3500" b="1" dirty="0" smtClean="0">
                <a:solidFill>
                  <a:schemeClr val="bg1"/>
                </a:solidFill>
              </a:rPr>
              <a:t>- </a:t>
            </a:r>
            <a:r>
              <a:rPr lang="x-none" sz="3500" dirty="0" smtClean="0">
                <a:solidFill>
                  <a:schemeClr val="bg1"/>
                </a:solidFill>
              </a:rPr>
              <a:t>насмеши  се  учитељица. </a:t>
            </a:r>
            <a:endParaRPr lang="x-none" sz="35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47076">
            <a:off x="6109703" y="1249367"/>
            <a:ext cx="818193" cy="623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6712" y="1203635"/>
            <a:ext cx="866883" cy="614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1304" y="790328"/>
            <a:ext cx="809357" cy="645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535" y="1220139"/>
            <a:ext cx="1002540" cy="642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5417" y="946083"/>
            <a:ext cx="938145" cy="7446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9844" y="523405"/>
            <a:ext cx="951024" cy="69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6707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22</a:t>
            </a:fld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4656" y="974361"/>
            <a:ext cx="10829144" cy="52026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x-none" sz="4400" dirty="0">
                <a:solidFill>
                  <a:schemeClr val="bg1"/>
                </a:solidFill>
              </a:rPr>
              <a:t>Ј</a:t>
            </a:r>
            <a:r>
              <a:rPr lang="x-none" sz="4400" dirty="0" smtClean="0">
                <a:solidFill>
                  <a:schemeClr val="bg1"/>
                </a:solidFill>
              </a:rPr>
              <a:t>една лепа мисао  за крај:</a:t>
            </a:r>
          </a:p>
          <a:p>
            <a:pPr marL="0" indent="0" algn="ctr">
              <a:buNone/>
            </a:pPr>
            <a:r>
              <a:rPr lang="x-none" sz="5400" b="1" dirty="0" smtClean="0">
                <a:solidFill>
                  <a:schemeClr val="bg1"/>
                </a:solidFill>
              </a:rPr>
              <a:t>,,Знање   се  множи  дељењем“</a:t>
            </a:r>
          </a:p>
          <a:p>
            <a:pPr marL="0" indent="0" algn="ctr">
              <a:buNone/>
            </a:pPr>
            <a:r>
              <a:rPr lang="x-none" sz="4400" b="1" dirty="0" smtClean="0">
                <a:solidFill>
                  <a:schemeClr val="bg1"/>
                </a:solidFill>
              </a:rPr>
              <a:t>                                         </a:t>
            </a:r>
            <a:r>
              <a:rPr lang="x-none" sz="3600" dirty="0">
                <a:solidFill>
                  <a:schemeClr val="bg1"/>
                </a:solidFill>
              </a:rPr>
              <a:t>(</a:t>
            </a:r>
            <a:r>
              <a:rPr lang="x-none" sz="3600" dirty="0" smtClean="0">
                <a:solidFill>
                  <a:schemeClr val="bg1"/>
                </a:solidFill>
              </a:rPr>
              <a:t>непознат  аутор)</a:t>
            </a:r>
            <a:endParaRPr lang="x-none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x-none" sz="4400" b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x-none" sz="4400" b="1" dirty="0" smtClean="0">
                <a:solidFill>
                  <a:schemeClr val="bg1"/>
                </a:solidFill>
              </a:rPr>
              <a:t>Хвала  на пажњи!</a:t>
            </a:r>
            <a:endParaRPr lang="x-none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505480">
            <a:off x="2318762" y="2383355"/>
            <a:ext cx="3248478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170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911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4900" b="1" dirty="0" smtClean="0">
                <a:solidFill>
                  <a:schemeClr val="bg1"/>
                </a:solidFill>
              </a:rPr>
              <a:t/>
            </a:r>
            <a:br>
              <a:rPr lang="x-none" sz="4900" b="1" dirty="0" smtClean="0">
                <a:solidFill>
                  <a:schemeClr val="bg1"/>
                </a:solidFill>
              </a:rPr>
            </a:br>
            <a:r>
              <a:rPr lang="x-none" b="1" dirty="0" smtClean="0">
                <a:solidFill>
                  <a:schemeClr val="bg1"/>
                </a:solidFill>
              </a:rPr>
              <a:t>Који  </a:t>
            </a:r>
            <a:r>
              <a:rPr lang="x-none" b="1" dirty="0">
                <a:solidFill>
                  <a:schemeClr val="bg1"/>
                </a:solidFill>
              </a:rPr>
              <a:t>скуп  бројева  смо  почели  учити  ове  године?</a:t>
            </a:r>
            <a:br>
              <a:rPr lang="x-none" b="1" dirty="0">
                <a:solidFill>
                  <a:schemeClr val="bg1"/>
                </a:solidFill>
              </a:rPr>
            </a:b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x-none" sz="3200" b="1" dirty="0" smtClean="0">
              <a:solidFill>
                <a:schemeClr val="bg1"/>
              </a:solidFill>
            </a:endParaRPr>
          </a:p>
          <a:p>
            <a:endParaRPr lang="x-none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x-none" b="1" dirty="0" smtClean="0">
              <a:solidFill>
                <a:schemeClr val="bg1"/>
              </a:solidFill>
            </a:endParaRPr>
          </a:p>
          <a:p>
            <a:r>
              <a:rPr lang="x-none" sz="4000" dirty="0" smtClean="0">
                <a:solidFill>
                  <a:schemeClr val="bg1"/>
                </a:solidFill>
              </a:rPr>
              <a:t>Које</a:t>
            </a:r>
            <a:r>
              <a:rPr lang="x-none" sz="4000" b="1" dirty="0" smtClean="0">
                <a:solidFill>
                  <a:schemeClr val="bg1"/>
                </a:solidFill>
              </a:rPr>
              <a:t>  рачунске  операције  смо  научили  </a:t>
            </a:r>
            <a:r>
              <a:rPr lang="x-none" sz="4000" dirty="0" smtClean="0">
                <a:solidFill>
                  <a:schemeClr val="bg1"/>
                </a:solidFill>
              </a:rPr>
              <a:t>са  целим  бројевима?</a:t>
            </a:r>
          </a:p>
          <a:p>
            <a:r>
              <a:rPr lang="x-none" sz="4000" dirty="0" smtClean="0">
                <a:solidFill>
                  <a:schemeClr val="bg1"/>
                </a:solidFill>
              </a:rPr>
              <a:t>Која</a:t>
            </a:r>
            <a:r>
              <a:rPr lang="x-none" sz="4000" b="1" dirty="0" smtClean="0">
                <a:solidFill>
                  <a:schemeClr val="bg1"/>
                </a:solidFill>
              </a:rPr>
              <a:t>  рачунск</a:t>
            </a:r>
            <a:r>
              <a:rPr lang="x-none" sz="4000" b="1" u="sng" dirty="0" smtClean="0">
                <a:solidFill>
                  <a:schemeClr val="bg1"/>
                </a:solidFill>
              </a:rPr>
              <a:t>а</a:t>
            </a:r>
            <a:r>
              <a:rPr lang="x-none" sz="4000" b="1" dirty="0" smtClean="0">
                <a:solidFill>
                  <a:schemeClr val="bg1"/>
                </a:solidFill>
              </a:rPr>
              <a:t>   операциј</a:t>
            </a:r>
            <a:r>
              <a:rPr lang="x-none" sz="4000" b="1" u="sng" dirty="0" smtClean="0">
                <a:solidFill>
                  <a:schemeClr val="bg1"/>
                </a:solidFill>
              </a:rPr>
              <a:t>а</a:t>
            </a:r>
            <a:r>
              <a:rPr lang="x-none" sz="40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x-none" sz="4000" b="1" dirty="0" smtClean="0">
                <a:solidFill>
                  <a:schemeClr val="bg1"/>
                </a:solidFill>
              </a:rPr>
              <a:t>  </a:t>
            </a:r>
            <a:r>
              <a:rPr lang="x-none" sz="4000" dirty="0" smtClean="0">
                <a:solidFill>
                  <a:schemeClr val="bg1"/>
                </a:solidFill>
              </a:rPr>
              <a:t>је  сада   на  реду ? </a:t>
            </a:r>
          </a:p>
          <a:p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3</a:t>
            </a:fld>
            <a:endParaRPr lang="x-none"/>
          </a:p>
        </p:txBody>
      </p:sp>
      <p:sp>
        <p:nvSpPr>
          <p:cNvPr id="5" name="Oval 4"/>
          <p:cNvSpPr/>
          <p:nvPr/>
        </p:nvSpPr>
        <p:spPr>
          <a:xfrm>
            <a:off x="6096000" y="1432836"/>
            <a:ext cx="5344732" cy="1869008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 smtClean="0"/>
              <a:t>Скуп  целих  </a:t>
            </a:r>
          </a:p>
          <a:p>
            <a:pPr algn="ctr"/>
            <a:r>
              <a:rPr lang="x-none" sz="4000" b="1" dirty="0" smtClean="0"/>
              <a:t>бројева </a:t>
            </a:r>
            <a:r>
              <a:rPr lang="x-none" sz="4000" b="1" dirty="0"/>
              <a:t>Z</a:t>
            </a:r>
            <a:r>
              <a:rPr lang="x-none" sz="4000" b="1" dirty="0" smtClean="0"/>
              <a:t> </a:t>
            </a:r>
            <a:endParaRPr lang="x-none" sz="4000" b="1" dirty="0"/>
          </a:p>
        </p:txBody>
      </p:sp>
      <p:sp>
        <p:nvSpPr>
          <p:cNvPr id="7" name="Oval 6"/>
          <p:cNvSpPr/>
          <p:nvPr/>
        </p:nvSpPr>
        <p:spPr>
          <a:xfrm>
            <a:off x="7134896" y="3738272"/>
            <a:ext cx="3966692" cy="2181650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 smtClean="0"/>
              <a:t>Хајде  да је  научимо  данас!</a:t>
            </a:r>
            <a:endParaRPr lang="x-none" sz="4000" b="1" dirty="0"/>
          </a:p>
        </p:txBody>
      </p:sp>
    </p:spTree>
    <p:extLst>
      <p:ext uri="{BB962C8B-B14F-4D97-AF65-F5344CB8AC3E}">
        <p14:creationId xmlns:p14="http://schemas.microsoft.com/office/powerpoint/2010/main" xmlns="" val="143688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x-none" b="1" dirty="0" smtClean="0">
                <a:solidFill>
                  <a:schemeClr val="bg1"/>
                </a:solidFill>
              </a:rPr>
              <a:t>Тема:  Цели  бројеви (2. део)</a:t>
            </a:r>
            <a:br>
              <a:rPr lang="x-none" b="1" dirty="0" smtClean="0">
                <a:solidFill>
                  <a:schemeClr val="bg1"/>
                </a:solidFill>
              </a:rPr>
            </a:br>
            <a:r>
              <a:rPr lang="x-none" b="1" dirty="0" smtClean="0">
                <a:solidFill>
                  <a:schemeClr val="bg1"/>
                </a:solidFill>
              </a:rPr>
              <a:t>Производ   два  цела  броја </a:t>
            </a:r>
            <a:br>
              <a:rPr lang="x-none" b="1" dirty="0" smtClean="0">
                <a:solidFill>
                  <a:schemeClr val="bg1"/>
                </a:solidFill>
              </a:rPr>
            </a:b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x-none" b="1" dirty="0" smtClean="0">
                <a:solidFill>
                  <a:schemeClr val="bg1"/>
                </a:solidFill>
              </a:rPr>
              <a:t>Математика   VI разред</a:t>
            </a:r>
          </a:p>
          <a:p>
            <a:r>
              <a:rPr lang="x-none" b="1" dirty="0" smtClean="0">
                <a:solidFill>
                  <a:schemeClr val="bg1"/>
                </a:solidFill>
              </a:rPr>
              <a:t>                                                                         Недељка  Тохољ,</a:t>
            </a:r>
          </a:p>
          <a:p>
            <a:pPr algn="l"/>
            <a:r>
              <a:rPr lang="x-none" b="1" dirty="0" smtClean="0">
                <a:solidFill>
                  <a:schemeClr val="bg1"/>
                </a:solidFill>
              </a:rPr>
              <a:t>     </a:t>
            </a:r>
            <a:r>
              <a:rPr lang="x-none" b="1" dirty="0">
                <a:solidFill>
                  <a:schemeClr val="bg1"/>
                </a:solidFill>
              </a:rPr>
              <a:t>Н</a:t>
            </a:r>
            <a:r>
              <a:rPr lang="x-none" b="1" dirty="0" smtClean="0">
                <a:solidFill>
                  <a:schemeClr val="bg1"/>
                </a:solidFill>
              </a:rPr>
              <a:t>ови   Сад,                                                            професор математике </a:t>
            </a:r>
          </a:p>
          <a:p>
            <a:pPr algn="l"/>
            <a:r>
              <a:rPr lang="x-none" b="1" dirty="0">
                <a:solidFill>
                  <a:schemeClr val="bg1"/>
                </a:solidFill>
              </a:rPr>
              <a:t> </a:t>
            </a:r>
            <a:r>
              <a:rPr lang="x-none" b="1" dirty="0" smtClean="0">
                <a:solidFill>
                  <a:schemeClr val="bg1"/>
                </a:solidFill>
              </a:rPr>
              <a:t>    20.10.2014.                                                                 ОШ,,Јожеф Атила“</a:t>
            </a:r>
          </a:p>
          <a:p>
            <a:pPr algn="l"/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08661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3067"/>
          </a:xfrm>
        </p:spPr>
        <p:txBody>
          <a:bodyPr/>
          <a:lstStyle/>
          <a:p>
            <a:pPr algn="ctr"/>
            <a:r>
              <a:rPr lang="x-none" sz="5400" dirty="0" smtClean="0">
                <a:solidFill>
                  <a:schemeClr val="bg1"/>
                </a:solidFill>
              </a:rPr>
              <a:t>Да  се подсетимо </a:t>
            </a:r>
            <a:r>
              <a:rPr lang="x-none" dirty="0" smtClean="0">
                <a:solidFill>
                  <a:schemeClr val="bg1"/>
                </a:solidFill>
              </a:rPr>
              <a:t>! </a:t>
            </a:r>
            <a:endParaRPr lang="x-none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6980"/>
                <a:ext cx="10515600" cy="4579983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sr-Cyrl-RS" sz="3600" dirty="0" smtClean="0">
                    <a:solidFill>
                      <a:schemeClr val="bg1"/>
                    </a:solidFill>
                  </a:rPr>
                  <a:t>Кад сте почели учити  множење природних  бројева ,сетите  се  да   вам је </a:t>
                </a:r>
              </a:p>
              <a:p>
                <a:pPr marL="0" indent="0" algn="just">
                  <a:buNone/>
                </a:pPr>
                <a:r>
                  <a:rPr lang="sr-Cyrl-RS" sz="3600" dirty="0" smtClean="0">
                    <a:solidFill>
                      <a:schemeClr val="bg1"/>
                    </a:solidFill>
                  </a:rPr>
                  <a:t>  учитељица   објаснила </a:t>
                </a:r>
              </a:p>
              <a:p>
                <a:pPr marL="0" indent="0" algn="just">
                  <a:buNone/>
                </a:pPr>
                <a:r>
                  <a:rPr lang="sr-Cyrl-RS" sz="3600" dirty="0" smtClean="0">
                    <a:solidFill>
                      <a:schemeClr val="bg1"/>
                    </a:solidFill>
                  </a:rPr>
                  <a:t>  да  је </a:t>
                </a:r>
                <a:r>
                  <a:rPr lang="sr-Cyrl-RS" sz="3600" b="1" dirty="0" smtClean="0">
                    <a:solidFill>
                      <a:schemeClr val="bg1"/>
                    </a:solidFill>
                  </a:rPr>
                  <a:t>  3</a:t>
                </a:r>
                <a14:m>
                  <m:oMath xmlns:m="http://schemas.openxmlformats.org/officeDocument/2006/math">
                    <m:r>
                      <a:rPr lang="sr-Cyrl-R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Cyrl-R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sr-Cyrl-R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sr-Cyrl-RS" sz="3600" b="1" dirty="0" smtClean="0">
                    <a:solidFill>
                      <a:schemeClr val="bg1"/>
                    </a:solidFill>
                  </a:rPr>
                  <a:t>  исто  што  и:  </a:t>
                </a:r>
                <a:endParaRPr lang="sr-Cyrl-RS" sz="3600" b="1" dirty="0">
                  <a:solidFill>
                    <a:schemeClr val="bg1"/>
                  </a:solidFill>
                </a:endParaRPr>
              </a:p>
              <a:p>
                <a:r>
                  <a:rPr lang="sr-Cyrl-RS" sz="3600" dirty="0" smtClean="0">
                    <a:solidFill>
                      <a:schemeClr val="bg1"/>
                    </a:solidFill>
                  </a:rPr>
                  <a:t>Дакле, број  4  сте  </a:t>
                </a:r>
                <a:r>
                  <a:rPr lang="sr-Cyrl-RS" sz="3600" b="1" dirty="0" smtClean="0">
                    <a:solidFill>
                      <a:schemeClr val="bg1"/>
                    </a:solidFill>
                  </a:rPr>
                  <a:t>сабирали   сам са собом </a:t>
                </a:r>
                <a:r>
                  <a:rPr lang="sr-Cyrl-RS" sz="3600" dirty="0" smtClean="0">
                    <a:solidFill>
                      <a:schemeClr val="bg1"/>
                    </a:solidFill>
                  </a:rPr>
                  <a:t>3 пута док   нисте  научили  множење природних бројева</a:t>
                </a:r>
                <a:r>
                  <a:rPr lang="sr-Cyrl-RS" sz="36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sr-Cyrl-RS" sz="3600" b="1" dirty="0" smtClean="0">
                    <a:solidFill>
                      <a:schemeClr val="bg1"/>
                    </a:solidFill>
                  </a:rPr>
                  <a:t>Применићемо  то  </a:t>
                </a:r>
                <a:r>
                  <a:rPr lang="sr-Cyrl-RS" sz="3600" dirty="0" smtClean="0">
                    <a:solidFill>
                      <a:schemeClr val="bg1"/>
                    </a:solidFill>
                  </a:rPr>
                  <a:t>да научимо  множење целих бројева.        </a:t>
                </a:r>
                <a:endParaRPr lang="sr-Latn-R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6980"/>
                <a:ext cx="10515600" cy="4579983"/>
              </a:xfrm>
              <a:blipFill rotWithShape="0">
                <a:blip r:embed="rId2"/>
                <a:stretch>
                  <a:fillRect l="-1623" t="-3329" r="-1739" b="-452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5</a:t>
            </a:fld>
            <a:endParaRPr lang="x-none"/>
          </a:p>
        </p:txBody>
      </p:sp>
      <p:sp>
        <p:nvSpPr>
          <p:cNvPr id="5" name="Oval 4"/>
          <p:cNvSpPr/>
          <p:nvPr/>
        </p:nvSpPr>
        <p:spPr>
          <a:xfrm>
            <a:off x="6002090" y="2791497"/>
            <a:ext cx="3577778" cy="1206578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 smtClean="0">
                <a:solidFill>
                  <a:schemeClr val="bg1"/>
                </a:solidFill>
              </a:rPr>
              <a:t>  ?</a:t>
            </a:r>
            <a:endParaRPr lang="x-none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868" y="2784985"/>
            <a:ext cx="1352550" cy="9620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82202" y="2725084"/>
            <a:ext cx="3617555" cy="1339403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chemeClr val="bg1"/>
                </a:solidFill>
              </a:rPr>
              <a:t>4 + 4 + 4 </a:t>
            </a:r>
          </a:p>
        </p:txBody>
      </p:sp>
    </p:spTree>
    <p:extLst>
      <p:ext uri="{BB962C8B-B14F-4D97-AF65-F5344CB8AC3E}">
        <p14:creationId xmlns:p14="http://schemas.microsoft.com/office/powerpoint/2010/main" xmlns="" val="68218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91621"/>
          </a:solidFill>
        </p:spPr>
        <p:txBody>
          <a:bodyPr/>
          <a:lstStyle/>
          <a:p>
            <a:pPr algn="ctr"/>
            <a:r>
              <a:rPr lang="x-none" b="1" dirty="0" smtClean="0">
                <a:solidFill>
                  <a:schemeClr val="bg1"/>
                </a:solidFill>
              </a:rPr>
              <a:t>Уочимо  случајеве : 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rgbClr val="091621">
              <a:alpha val="99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 sz="3200" b="1" dirty="0" smtClean="0">
                <a:solidFill>
                  <a:schemeClr val="bg1"/>
                </a:solidFill>
              </a:rPr>
              <a:t>А</a:t>
            </a:r>
            <a:r>
              <a:rPr lang="x-none" sz="3600" b="1" dirty="0" smtClean="0">
                <a:solidFill>
                  <a:schemeClr val="bg1"/>
                </a:solidFill>
              </a:rPr>
              <a:t>)  Чиниоци  </a:t>
            </a:r>
            <a:r>
              <a:rPr lang="x-none" sz="3600" b="1" u="sng" dirty="0" smtClean="0">
                <a:solidFill>
                  <a:schemeClr val="bg1"/>
                </a:solidFill>
              </a:rPr>
              <a:t>истог </a:t>
            </a:r>
            <a:r>
              <a:rPr lang="x-none" sz="3600" b="1" dirty="0" smtClean="0">
                <a:solidFill>
                  <a:schemeClr val="bg1"/>
                </a:solidFill>
              </a:rPr>
              <a:t> знака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x-none" sz="3600" b="1" dirty="0">
                <a:solidFill>
                  <a:schemeClr val="bg1"/>
                </a:solidFill>
              </a:rPr>
              <a:t> </a:t>
            </a:r>
            <a:r>
              <a:rPr lang="x-none" sz="3600" b="1" dirty="0" smtClean="0">
                <a:solidFill>
                  <a:schemeClr val="bg1"/>
                </a:solidFill>
              </a:rPr>
              <a:t>оба   позитивна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x-none" sz="3600" b="1" dirty="0">
                <a:solidFill>
                  <a:schemeClr val="bg1"/>
                </a:solidFill>
              </a:rPr>
              <a:t> </a:t>
            </a:r>
            <a:r>
              <a:rPr lang="x-none" sz="3600" b="1" dirty="0" smtClean="0">
                <a:solidFill>
                  <a:schemeClr val="bg1"/>
                </a:solidFill>
              </a:rPr>
              <a:t>оба  негативна  </a:t>
            </a:r>
          </a:p>
          <a:p>
            <a:pPr marL="0" indent="0">
              <a:buNone/>
            </a:pPr>
            <a:endParaRPr lang="x-none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x-none" sz="3600" dirty="0" smtClean="0">
                <a:solidFill>
                  <a:schemeClr val="bg1"/>
                </a:solidFill>
              </a:rPr>
              <a:t>Који  случај  вам  се  чини  да је лакши ? А или  Б ?</a:t>
            </a:r>
          </a:p>
          <a:p>
            <a:pPr marL="0" indent="0">
              <a:buNone/>
            </a:pPr>
            <a:endParaRPr lang="x-none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x-none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rgbClr val="09162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 sz="3600" b="1" dirty="0" smtClean="0">
                <a:solidFill>
                  <a:schemeClr val="bg1"/>
                </a:solidFill>
              </a:rPr>
              <a:t>Б) Чиниоци  </a:t>
            </a:r>
            <a:r>
              <a:rPr lang="x-none" sz="3600" b="1" u="sng" dirty="0" smtClean="0">
                <a:solidFill>
                  <a:schemeClr val="bg1"/>
                </a:solidFill>
              </a:rPr>
              <a:t>различитог</a:t>
            </a:r>
            <a:r>
              <a:rPr lang="x-none" sz="3600" b="1" dirty="0" smtClean="0">
                <a:solidFill>
                  <a:schemeClr val="bg1"/>
                </a:solidFill>
              </a:rPr>
              <a:t>  знака</a:t>
            </a:r>
            <a:endParaRPr lang="x-none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x-none" sz="36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x-none" sz="3600" dirty="0" smtClean="0">
                <a:solidFill>
                  <a:schemeClr val="bg1"/>
                </a:solidFill>
              </a:rPr>
              <a:t>Кад  имају  </a:t>
            </a:r>
            <a:r>
              <a:rPr lang="x-none" sz="3600" b="1" dirty="0" smtClean="0">
                <a:solidFill>
                  <a:schemeClr val="bg1"/>
                </a:solidFill>
              </a:rPr>
              <a:t>исти  знак тј. А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x-none" sz="3600" b="1" dirty="0" smtClean="0">
                <a:solidFill>
                  <a:schemeClr val="bg1"/>
                </a:solidFill>
              </a:rPr>
              <a:t>Од  тог случаја ћемо   кренути 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6</a:t>
            </a:fld>
            <a:endParaRPr lang="x-none"/>
          </a:p>
        </p:txBody>
      </p:sp>
      <p:sp>
        <p:nvSpPr>
          <p:cNvPr id="11" name="Right Arrow 10"/>
          <p:cNvSpPr/>
          <p:nvPr/>
        </p:nvSpPr>
        <p:spPr>
          <a:xfrm>
            <a:off x="8610600" y="5241702"/>
            <a:ext cx="2672862" cy="590843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370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 smtClean="0">
                <a:solidFill>
                  <a:schemeClr val="bg1"/>
                </a:solidFill>
              </a:rPr>
              <a:t>А) Чиниоци  истог  знака  </a:t>
            </a:r>
            <a:endParaRPr lang="x-none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>
                  <a:buFont typeface="Wingdings" panose="05000000000000000000" pitchFamily="2" charset="2"/>
                  <a:buChar char="Ø"/>
                </a:pPr>
                <a:r>
                  <a:rPr lang="sr-Cyrl-RS" b="1" dirty="0" smtClean="0">
                    <a:solidFill>
                      <a:schemeClr val="bg1"/>
                    </a:solidFill>
                  </a:rPr>
                  <a:t/>
                </a:r>
                <a:r>
                  <a:rPr lang="sr-Cyrl-RS" sz="3600" b="1" u="sng" dirty="0" smtClean="0">
                    <a:solidFill>
                      <a:schemeClr val="bg1"/>
                    </a:solidFill>
                  </a:rPr>
                  <a:t>оба  чиниоца  позитивна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sr-Cyrl-RS" sz="4000" b="1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Cyrl-RS" sz="3200" b="1" dirty="0" smtClean="0">
                    <a:solidFill>
                      <a:schemeClr val="bg1"/>
                    </a:solidFill>
                  </a:rPr>
                  <a:t/>
                </a:r>
              </a:p>
              <a:p>
                <a:pPr marL="0" indent="0">
                  <a:buNone/>
                </a:pPr>
                <a:r>
                  <a:rPr lang="sr-Cyrl-RS" sz="4000" b="1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Cyrl-RS" sz="4000" b="1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Cyrl-RS" sz="40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sr-Cyrl-RS" sz="4000" b="1" dirty="0" smtClean="0">
                    <a:solidFill>
                      <a:schemeClr val="bg1"/>
                    </a:solidFill>
                  </a:rPr>
                  <a:t/>
                </a:r>
              </a:p>
              <a:p>
                <a:pPr marL="0" indent="0">
                  <a:buNone/>
                </a:pPr>
                <a:r>
                  <a:rPr lang="sr-Cyrl-RS" sz="3600" b="1" dirty="0" smtClean="0">
                    <a:solidFill>
                      <a:schemeClr val="bg1"/>
                    </a:solidFill>
                  </a:rPr>
                  <a:t>Уочите  знак  производа  .                            </a:t>
                </a:r>
                <a:endParaRPr lang="sr-Latn-RS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87" t="-336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7</a:t>
            </a:fld>
            <a:endParaRPr lang="x-none"/>
          </a:p>
        </p:txBody>
      </p:sp>
      <p:sp>
        <p:nvSpPr>
          <p:cNvPr id="5" name="Curved Up Arrow 4"/>
          <p:cNvSpPr/>
          <p:nvPr/>
        </p:nvSpPr>
        <p:spPr>
          <a:xfrm>
            <a:off x="1506827" y="2987898"/>
            <a:ext cx="3013658" cy="566671"/>
          </a:xfrm>
          <a:prstGeom prst="curved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rot="20876632">
            <a:off x="5935989" y="4746048"/>
            <a:ext cx="1751527" cy="853667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Oval 6"/>
              <p:cNvSpPr/>
              <p:nvPr/>
            </p:nvSpPr>
            <p:spPr>
              <a:xfrm>
                <a:off x="7057796" y="3136487"/>
                <a:ext cx="1957588" cy="153258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4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sr-Latn-RS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796" y="3136487"/>
                <a:ext cx="1957588" cy="1532586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236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 smtClean="0">
                <a:solidFill>
                  <a:schemeClr val="bg1"/>
                </a:solidFill>
              </a:rPr>
              <a:t>А) Чиниоци  истог знака </a:t>
            </a:r>
            <a:endParaRPr lang="x-none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>
                  <a:buFont typeface="Wingdings" panose="05000000000000000000" pitchFamily="2" charset="2"/>
                  <a:buChar char="Ø"/>
                </a:pPr>
                <a:r>
                  <a:rPr lang="sr-Cyrl-RS" sz="3600" b="1" dirty="0" smtClean="0">
                    <a:solidFill>
                      <a:schemeClr val="bg1"/>
                    </a:solidFill>
                  </a:rPr>
                  <a:t/>
                </a:r>
                <a:r>
                  <a:rPr lang="sr-Cyrl-RS" sz="3600" b="1" u="sng" dirty="0" smtClean="0">
                    <a:solidFill>
                      <a:schemeClr val="bg1"/>
                    </a:solidFill>
                  </a:rPr>
                  <a:t>оба   чиниоца   негативна</a:t>
                </a:r>
              </a:p>
              <a:p>
                <a:pPr marL="0" indent="0">
                  <a:buNone/>
                </a:pPr>
                <a:r>
                  <a:rPr lang="sr-Cyrl-RS" sz="3600" b="1" dirty="0" smtClean="0">
                    <a:solidFill>
                      <a:schemeClr val="bg1"/>
                    </a:solidFill>
                  </a:rPr>
                  <a:t/>
                </a:r>
                <a:r>
                  <a:rPr lang="sr-Cyrl-RS" sz="4000" b="1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∙(−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)=−(+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)∙(−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sr-Cyrl-RS" sz="40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sr-Cyrl-RS" sz="3600" b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sr-Cyrl-RS" sz="36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sr-Latn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 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)=−</m:t>
                    </m:r>
                    <m:d>
                      <m:dPr>
                        <m:ctrlP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sr-Cyrl-R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sr-Cyrl-R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sr-Cyrl-R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r-Cyrl-R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</m:d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Cyrl-RS" sz="40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sr-Cyrl-R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sr-Cyrl-RS" sz="3600" b="1" dirty="0" smtClean="0">
                    <a:solidFill>
                      <a:schemeClr val="bg1"/>
                    </a:solidFill>
                  </a:rPr>
                  <a:t>Уочите   знак  производа.</a:t>
                </a:r>
              </a:p>
              <a:p>
                <a:pPr marL="0" indent="0">
                  <a:buNone/>
                </a:pPr>
                <a:r>
                  <a:rPr lang="sr-Cyrl-RS" sz="3600" b="1" dirty="0">
                    <a:solidFill>
                      <a:schemeClr val="bg1"/>
                    </a:solidFill>
                  </a:rPr>
                  <a:t/>
                </a:r>
                <a:r>
                  <a:rPr lang="sr-Cyrl-RS" sz="3600" b="1" dirty="0" smtClean="0">
                    <a:solidFill>
                      <a:schemeClr val="bg1"/>
                    </a:solidFill>
                  </a:rPr>
                  <a:t/>
                </a:r>
                <a:endParaRPr lang="sr-Latn-RS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97" t="-434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8</a:t>
            </a:fld>
            <a:endParaRPr lang="x-none"/>
          </a:p>
        </p:txBody>
      </p:sp>
      <p:sp>
        <p:nvSpPr>
          <p:cNvPr id="5" name="Curved Up Arrow 4"/>
          <p:cNvSpPr/>
          <p:nvPr/>
        </p:nvSpPr>
        <p:spPr>
          <a:xfrm>
            <a:off x="2498500" y="2897746"/>
            <a:ext cx="3193961" cy="528034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Oval 9"/>
              <p:cNvSpPr/>
              <p:nvPr/>
            </p:nvSpPr>
            <p:spPr>
              <a:xfrm>
                <a:off x="6924526" y="4117029"/>
                <a:ext cx="4065597" cy="1014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sr-Cyrl-RS" sz="4000" b="1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r>
                  <a:rPr lang="sr-Cyrl-RS" sz="40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sr-Latn-R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sr-Cyrl-R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)=+</m:t>
                    </m:r>
                    <m:r>
                      <a:rPr lang="sr-Cyrl-R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endParaRPr lang="sr-Latn-RS" sz="4000" b="1" dirty="0">
                  <a:solidFill>
                    <a:schemeClr val="bg1"/>
                  </a:solidFill>
                </a:endParaRPr>
              </a:p>
              <a:p>
                <a:endParaRPr lang="sr-Latn-RS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526" y="4117029"/>
                <a:ext cx="4065597" cy="1014256"/>
              </a:xfrm>
              <a:prstGeom prst="ellipse">
                <a:avLst/>
              </a:prstGeom>
              <a:blipFill rotWithShape="0">
                <a:blip r:embed="rId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Oval 10"/>
              <p:cNvSpPr/>
              <p:nvPr/>
            </p:nvSpPr>
            <p:spPr>
              <a:xfrm>
                <a:off x="6452686" y="4214010"/>
                <a:ext cx="1133340" cy="7139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sr-Cyrl-RS" sz="4000" b="1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sr-Cyrl-RS" sz="4000" b="1" dirty="0">
                  <a:solidFill>
                    <a:schemeClr val="bg1"/>
                  </a:solidFill>
                </a:endParaRPr>
              </a:p>
              <a:p>
                <a:endParaRPr lang="sr-Latn-RS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686" y="4214010"/>
                <a:ext cx="1133340" cy="713961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Left Arrow 11"/>
          <p:cNvSpPr/>
          <p:nvPr/>
        </p:nvSpPr>
        <p:spPr>
          <a:xfrm rot="4657486">
            <a:off x="7680742" y="4111141"/>
            <a:ext cx="826132" cy="2957587"/>
          </a:xfrm>
          <a:prstGeom prst="curvedLeftArrow">
            <a:avLst>
              <a:gd name="adj1" fmla="val 25000"/>
              <a:gd name="adj2" fmla="val 50147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17725314">
            <a:off x="5553655" y="3870602"/>
            <a:ext cx="471840" cy="1306372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09528" y="4675847"/>
            <a:ext cx="1426419" cy="14164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xmlns="" val="19968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 smtClean="0">
                <a:solidFill>
                  <a:schemeClr val="bg1"/>
                </a:solidFill>
              </a:rPr>
              <a:t>Шта  закључујемо?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x-none" sz="3600" dirty="0" smtClean="0">
                <a:solidFill>
                  <a:schemeClr val="bg1"/>
                </a:solidFill>
              </a:rPr>
              <a:t>Какав</a:t>
            </a:r>
            <a:r>
              <a:rPr lang="x-none" sz="3600" b="1" dirty="0" smtClean="0">
                <a:solidFill>
                  <a:schemeClr val="bg1"/>
                </a:solidFill>
              </a:rPr>
              <a:t>  </a:t>
            </a:r>
            <a:r>
              <a:rPr lang="x-none" sz="3600" b="1" u="sng" dirty="0" smtClean="0">
                <a:solidFill>
                  <a:schemeClr val="bg1"/>
                </a:solidFill>
              </a:rPr>
              <a:t>знак </a:t>
            </a:r>
            <a:r>
              <a:rPr lang="x-none" sz="3600" b="1" dirty="0" smtClean="0">
                <a:solidFill>
                  <a:schemeClr val="bg1"/>
                </a:solidFill>
              </a:rPr>
              <a:t> </a:t>
            </a:r>
            <a:r>
              <a:rPr lang="x-none" sz="3600" dirty="0" smtClean="0">
                <a:solidFill>
                  <a:schemeClr val="bg1"/>
                </a:solidFill>
              </a:rPr>
              <a:t>има</a:t>
            </a:r>
            <a:r>
              <a:rPr lang="x-none" sz="3600" b="1" dirty="0" smtClean="0">
                <a:solidFill>
                  <a:schemeClr val="bg1"/>
                </a:solidFill>
              </a:rPr>
              <a:t>  производ  </a:t>
            </a:r>
            <a:r>
              <a:rPr lang="x-none" sz="3600" dirty="0" smtClean="0">
                <a:solidFill>
                  <a:schemeClr val="bg1"/>
                </a:solidFill>
              </a:rPr>
              <a:t>у</a:t>
            </a:r>
            <a:r>
              <a:rPr lang="x-none" sz="3600" b="1" dirty="0" smtClean="0">
                <a:solidFill>
                  <a:schemeClr val="bg1"/>
                </a:solidFill>
              </a:rPr>
              <a:t> оба </a:t>
            </a:r>
            <a:r>
              <a:rPr lang="x-none" sz="3600" dirty="0" smtClean="0">
                <a:solidFill>
                  <a:schemeClr val="bg1"/>
                </a:solidFill>
              </a:rPr>
              <a:t>претходна </a:t>
            </a:r>
            <a:r>
              <a:rPr lang="x-none" sz="3600" b="1" dirty="0">
                <a:solidFill>
                  <a:schemeClr val="bg1"/>
                </a:solidFill>
              </a:rPr>
              <a:t> </a:t>
            </a:r>
            <a:r>
              <a:rPr lang="x-none" sz="3600" b="1" dirty="0" smtClean="0">
                <a:solidFill>
                  <a:schemeClr val="bg1"/>
                </a:solidFill>
              </a:rPr>
              <a:t>примера ?</a:t>
            </a:r>
          </a:p>
          <a:p>
            <a:pPr marL="0" indent="0">
              <a:buNone/>
            </a:pPr>
            <a:endParaRPr lang="x-none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x-none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x-none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x-none" sz="3600" dirty="0">
                <a:solidFill>
                  <a:schemeClr val="bg1"/>
                </a:solidFill>
              </a:rPr>
              <a:t>А  како смо добили </a:t>
            </a:r>
            <a:r>
              <a:rPr lang="x-none" sz="3600" b="1" u="sng" dirty="0">
                <a:solidFill>
                  <a:schemeClr val="bg1"/>
                </a:solidFill>
              </a:rPr>
              <a:t>апсолутну   вредност  </a:t>
            </a:r>
            <a:r>
              <a:rPr lang="x-none" sz="3600" b="1" dirty="0" smtClean="0">
                <a:solidFill>
                  <a:schemeClr val="bg1"/>
                </a:solidFill>
              </a:rPr>
              <a:t>производа?</a:t>
            </a:r>
          </a:p>
          <a:p>
            <a:r>
              <a:rPr lang="x-none" sz="3600" b="1" u="sng" dirty="0" smtClean="0">
                <a:solidFill>
                  <a:schemeClr val="bg1"/>
                </a:solidFill>
              </a:rPr>
              <a:t>Дефинишимо</a:t>
            </a:r>
            <a:r>
              <a:rPr lang="x-none" sz="3600" b="1" dirty="0" smtClean="0">
                <a:solidFill>
                  <a:schemeClr val="bg1"/>
                </a:solidFill>
              </a:rPr>
              <a:t>  </a:t>
            </a:r>
            <a:r>
              <a:rPr lang="x-none" sz="3600" b="1" dirty="0">
                <a:solidFill>
                  <a:schemeClr val="bg1"/>
                </a:solidFill>
              </a:rPr>
              <a:t>производ  </a:t>
            </a:r>
            <a:r>
              <a:rPr lang="x-none" sz="3600" dirty="0">
                <a:solidFill>
                  <a:schemeClr val="bg1"/>
                </a:solidFill>
              </a:rPr>
              <a:t>два  цела  броја</a:t>
            </a:r>
            <a:r>
              <a:rPr lang="x-none" sz="3600" b="1" dirty="0">
                <a:solidFill>
                  <a:schemeClr val="bg1"/>
                </a:solidFill>
              </a:rPr>
              <a:t> истог </a:t>
            </a:r>
            <a:r>
              <a:rPr lang="x-none" sz="3600" dirty="0">
                <a:solidFill>
                  <a:schemeClr val="bg1"/>
                </a:solidFill>
              </a:rPr>
              <a:t>знака</a:t>
            </a:r>
            <a:r>
              <a:rPr lang="x-none" sz="3600" b="1" dirty="0">
                <a:solidFill>
                  <a:schemeClr val="bg1"/>
                </a:solidFill>
              </a:rPr>
              <a:t>.</a:t>
            </a:r>
          </a:p>
          <a:p>
            <a:endParaRPr 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x-none" smtClean="0"/>
              <a:pPr/>
              <a:t>9</a:t>
            </a:fld>
            <a:endParaRPr lang="x-none"/>
          </a:p>
        </p:txBody>
      </p:sp>
      <p:sp>
        <p:nvSpPr>
          <p:cNvPr id="2" name="Oval 1"/>
          <p:cNvSpPr/>
          <p:nvPr/>
        </p:nvSpPr>
        <p:spPr>
          <a:xfrm>
            <a:off x="4515655" y="3376212"/>
            <a:ext cx="1300766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400" b="1" dirty="0" smtClean="0">
                <a:solidFill>
                  <a:schemeClr val="tx1"/>
                </a:solidFill>
              </a:rPr>
              <a:t>+</a:t>
            </a:r>
            <a:endParaRPr lang="x-none" sz="4400" b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062174" y="4932607"/>
            <a:ext cx="3052293" cy="70538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Oval 5"/>
          <p:cNvSpPr/>
          <p:nvPr/>
        </p:nvSpPr>
        <p:spPr>
          <a:xfrm>
            <a:off x="1001871" y="3608631"/>
            <a:ext cx="4063284" cy="2341005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Множењем апсолутних вредности  чинилаца</a:t>
            </a:r>
            <a:endParaRPr lang="x-non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5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3005</TotalTime>
  <Words>648</Words>
  <Application>Microsoft Office PowerPoint</Application>
  <PresentationFormat>Custom</PresentationFormat>
  <Paragraphs>242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Добро  дошли  на  час  математике !</vt:lpstr>
      <vt:lpstr>Остављамо  мало</vt:lpstr>
      <vt:lpstr> Који  скуп  бројева  смо  почели  учити  ове  године? </vt:lpstr>
      <vt:lpstr>Тема:  Цели  бројеви (2. део) Производ   два  цела  броја  </vt:lpstr>
      <vt:lpstr>Да  се подсетимо ! </vt:lpstr>
      <vt:lpstr>Уочимо  случајеве : </vt:lpstr>
      <vt:lpstr>А) Чиниоци  истог  знака  </vt:lpstr>
      <vt:lpstr>А) Чиниоци  истог знака </vt:lpstr>
      <vt:lpstr>Шта  закључујемо?</vt:lpstr>
      <vt:lpstr>Дефиниција  производа два цела броја истог знака</vt:lpstr>
      <vt:lpstr>Б) Чиниоци  различитог  знака </vt:lpstr>
      <vt:lpstr>Изведимо  закључак !</vt:lpstr>
      <vt:lpstr>Да  не заборавимо!</vt:lpstr>
      <vt:lpstr>Јесте  ли упамтили? Откријте  преостале   ,,дугмиће“ !</vt:lpstr>
      <vt:lpstr>Ако вам се допада више  од ,,дугмића“ можете  памтити и овако :</vt:lpstr>
      <vt:lpstr>А  сад ,пријатељи,</vt:lpstr>
      <vt:lpstr>Ево  првог задатка:  </vt:lpstr>
      <vt:lpstr>         Још један задатак !</vt:lpstr>
      <vt:lpstr>Врло  сличан  претходном,само  треба  стићи  на  врх  ,,степеница“</vt:lpstr>
      <vt:lpstr>Видите  да  није тешко !</vt:lpstr>
      <vt:lpstr>Време је  за  Перицу   !  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neda</dc:creator>
  <cp:lastModifiedBy>Malesevic</cp:lastModifiedBy>
  <cp:revision>310</cp:revision>
  <dcterms:created xsi:type="dcterms:W3CDTF">2014-10-10T19:01:49Z</dcterms:created>
  <dcterms:modified xsi:type="dcterms:W3CDTF">2017-10-13T18:34:29Z</dcterms:modified>
</cp:coreProperties>
</file>